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78" r:id="rId3"/>
    <p:sldId id="282" r:id="rId4"/>
    <p:sldId id="284" r:id="rId5"/>
    <p:sldId id="283" r:id="rId6"/>
    <p:sldId id="285" r:id="rId7"/>
    <p:sldId id="280" r:id="rId8"/>
    <p:sldId id="279" r:id="rId9"/>
    <p:sldId id="281" r:id="rId10"/>
    <p:sldId id="286" r:id="rId11"/>
    <p:sldId id="287" r:id="rId12"/>
    <p:sldId id="288" r:id="rId1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3370" autoAdjust="0"/>
  </p:normalViewPr>
  <p:slideViewPr>
    <p:cSldViewPr>
      <p:cViewPr>
        <p:scale>
          <a:sx n="104" d="100"/>
          <a:sy n="104" d="100"/>
        </p:scale>
        <p:origin x="-288" y="2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8CC58-3594-45D7-9E88-7EB1CC28552E}" type="datetimeFigureOut">
              <a:rPr lang="cs-CZ" smtClean="0"/>
              <a:t>20/03/19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13C6A-9A69-493C-85D5-43799CA41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39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3C6A-9A69-493C-85D5-43799CA412D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30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43300"/>
            <a:ext cx="4464496" cy="2232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923679"/>
            <a:ext cx="7543800" cy="167545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813888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t>20/03/19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t>20/03/19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t>20/03/19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t>20/03/19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t>20/03/19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43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8460432" cy="85725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t>20/03/19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t>20/03/19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t>20/03/19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t>20/03/19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t>20/03/19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t>20/03/19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t>20/03/19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g"/><Relationship Id="rId15" Type="http://schemas.openxmlformats.org/officeDocument/2006/relationships/image" Target="../media/image3.jpg"/><Relationship Id="rId16" Type="http://schemas.openxmlformats.org/officeDocument/2006/relationships/image" Target="../media/image4.jpg"/><Relationship Id="rId17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05979"/>
            <a:ext cx="8077200" cy="857250"/>
          </a:xfrm>
          <a:prstGeom prst="rect">
            <a:avLst/>
          </a:prstGeom>
          <a:solidFill>
            <a:srgbClr val="FDBB3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76456" y="0"/>
            <a:ext cx="467544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28" y="2679762"/>
            <a:ext cx="648072" cy="48605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28" y="3327834"/>
            <a:ext cx="648072" cy="48605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28" y="3975907"/>
            <a:ext cx="648072" cy="48997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28" y="4652789"/>
            <a:ext cx="648072" cy="4939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 cap="none" spc="-1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4" y="357505"/>
            <a:ext cx="8675912" cy="1188132"/>
          </a:xfrm>
          <a:solidFill>
            <a:srgbClr val="FFC000"/>
          </a:solidFill>
        </p:spPr>
        <p:txBody>
          <a:bodyPr anchor="ctr"/>
          <a:lstStyle/>
          <a:p>
            <a:r>
              <a:rPr lang="cs-CZ" sz="4400" b="0" dirty="0" smtClean="0">
                <a:solidFill>
                  <a:schemeClr val="bg1"/>
                </a:solidFill>
              </a:rPr>
              <a:t>Veřejné nákupy z pohledu MZ</a:t>
            </a:r>
            <a:endParaRPr lang="cs-CZ" sz="4400" b="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07704" y="1977684"/>
            <a:ext cx="5544616" cy="101612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tx2"/>
                </a:solidFill>
              </a:rPr>
              <a:t>Ing. Jan Michálek</a:t>
            </a:r>
          </a:p>
          <a:p>
            <a:pPr algn="ctr"/>
            <a:r>
              <a:rPr lang="cs-CZ" dirty="0" smtClean="0">
                <a:solidFill>
                  <a:schemeClr val="tx2"/>
                </a:solidFill>
              </a:rPr>
              <a:t>ředitel odboru přímo řízených organizací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5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z praxe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malá konkurenceschopnost nemocnic jako zaměstnavatelů odborníků na veřejné zakázky (tabulkové platy...)</a:t>
            </a:r>
          </a:p>
          <a:p>
            <a:r>
              <a:rPr lang="cs-CZ" dirty="0" smtClean="0"/>
              <a:t>obecný nedostatek odborníků na veřejné zakázky na trhu práce</a:t>
            </a:r>
          </a:p>
          <a:p>
            <a:r>
              <a:rPr lang="cs-CZ" dirty="0" smtClean="0"/>
              <a:t>nedostatečná kapacita právních oddělení nemocnic pro dostatečnou podporu obchodních oddělení</a:t>
            </a:r>
          </a:p>
          <a:p>
            <a:r>
              <a:rPr lang="cs-CZ" dirty="0" smtClean="0"/>
              <a:t>na tak obrovský objem zboží, jehož dodávky by měly být soutěženy, jsou lidské zdroje nemocnic nedostatečné</a:t>
            </a:r>
          </a:p>
          <a:p>
            <a:endParaRPr lang="cs-CZ" b="1" dirty="0" smtClean="0"/>
          </a:p>
          <a:p>
            <a:r>
              <a:rPr lang="cs-CZ" b="1" dirty="0" smtClean="0"/>
              <a:t>Ministerstvo zdravotnictví</a:t>
            </a:r>
            <a:endParaRPr lang="cs-CZ" dirty="0" smtClean="0"/>
          </a:p>
          <a:p>
            <a:pPr lvl="1"/>
            <a:r>
              <a:rPr lang="cs-CZ" dirty="0" smtClean="0"/>
              <a:t>nedisponuje množstvím odborníků, kteří by mohli poskytovat nemocnicím širší metodickou podporu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2148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Pilotní projekt sdružených nákupů léků a zdravotnických prostředků v resortu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00150"/>
            <a:ext cx="8208912" cy="360045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nový přístup:</a:t>
            </a:r>
          </a:p>
          <a:p>
            <a:pPr lvl="1"/>
            <a:r>
              <a:rPr lang="cs-CZ" dirty="0" smtClean="0"/>
              <a:t>nechceme zadávat centrálně, kdy by centrálním zadavatelem bylo MZ</a:t>
            </a:r>
          </a:p>
          <a:p>
            <a:pPr lvl="1"/>
            <a:r>
              <a:rPr lang="cs-CZ" dirty="0" smtClean="0"/>
              <a:t>tlačíme nemocnice, aby prováděly sdružené nákupy samy</a:t>
            </a:r>
          </a:p>
          <a:p>
            <a:pPr lvl="1"/>
            <a:r>
              <a:rPr lang="cs-CZ" dirty="0" smtClean="0"/>
              <a:t>bylo vytipováno 10 komodit</a:t>
            </a:r>
          </a:p>
          <a:p>
            <a:pPr lvl="2"/>
            <a:r>
              <a:rPr lang="cs-CZ" dirty="0" smtClean="0"/>
              <a:t>v průběhu roku 2018 začal proces zadání veřejných zakázek na jejich společný nákup</a:t>
            </a:r>
          </a:p>
          <a:p>
            <a:pPr lvl="2"/>
            <a:r>
              <a:rPr lang="cs-CZ" dirty="0" smtClean="0"/>
              <a:t>sdružených nákupů se účastní 14 velkých státních nemocnic</a:t>
            </a:r>
          </a:p>
          <a:p>
            <a:pPr lvl="2"/>
            <a:r>
              <a:rPr lang="cs-CZ" b="1" dirty="0" smtClean="0"/>
              <a:t>vyhodnocení projektu</a:t>
            </a:r>
          </a:p>
          <a:p>
            <a:pPr lvl="3"/>
            <a:r>
              <a:rPr lang="cs-CZ" dirty="0" err="1" smtClean="0"/>
              <a:t>vysoutěženo</a:t>
            </a:r>
            <a:r>
              <a:rPr lang="cs-CZ" dirty="0" smtClean="0"/>
              <a:t> 6/10 komodit</a:t>
            </a:r>
          </a:p>
          <a:p>
            <a:pPr lvl="3"/>
            <a:r>
              <a:rPr lang="cs-CZ" dirty="0" smtClean="0"/>
              <a:t>v některých komoditách dosaženo úspor</a:t>
            </a:r>
            <a:r>
              <a:rPr lang="cs-CZ" dirty="0"/>
              <a:t> </a:t>
            </a:r>
            <a:r>
              <a:rPr lang="cs-CZ" dirty="0" smtClean="0"/>
              <a:t>v řádech milionů</a:t>
            </a:r>
          </a:p>
          <a:p>
            <a:pPr lvl="3"/>
            <a:r>
              <a:rPr lang="cs-CZ" dirty="0" smtClean="0"/>
              <a:t>stále běží zakázky na RITUXIMAB, STŘÍKAČKY, INKO-POMŮCKY, RUKAVICE</a:t>
            </a:r>
          </a:p>
          <a:p>
            <a:pPr lvl="4"/>
            <a:r>
              <a:rPr lang="cs-CZ" dirty="0" smtClean="0"/>
              <a:t>zdravotnický materiál je nepochybně složitější, než LP</a:t>
            </a:r>
          </a:p>
          <a:p>
            <a:pPr lvl="3"/>
            <a:r>
              <a:rPr lang="cs-CZ" dirty="0" smtClean="0"/>
              <a:t>v roce 2019 – rozšíření komodit – pilotní fáze II.</a:t>
            </a:r>
          </a:p>
          <a:p>
            <a:pPr lvl="3"/>
            <a:r>
              <a:rPr lang="cs-CZ" dirty="0" smtClean="0"/>
              <a:t>v roce 2020 – metodický postup společných nákupů, rutinní společné nakupování</a:t>
            </a:r>
          </a:p>
        </p:txBody>
      </p:sp>
    </p:spTree>
    <p:extLst>
      <p:ext uri="{BB962C8B-B14F-4D97-AF65-F5344CB8AC3E}">
        <p14:creationId xmlns:p14="http://schemas.microsoft.com/office/powerpoint/2010/main" val="357657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 – co dál dle představy MZ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00150"/>
            <a:ext cx="8064896" cy="3600450"/>
          </a:xfrm>
        </p:spPr>
        <p:txBody>
          <a:bodyPr>
            <a:normAutofit/>
          </a:bodyPr>
          <a:lstStyle/>
          <a:p>
            <a:r>
              <a:rPr lang="cs-CZ" b="1" dirty="0" smtClean="0"/>
              <a:t>snaha o maximální </a:t>
            </a:r>
            <a:r>
              <a:rPr lang="cs-CZ" b="1" dirty="0" err="1" smtClean="0"/>
              <a:t>prosoutěženost</a:t>
            </a:r>
            <a:r>
              <a:rPr lang="cs-CZ" b="1" dirty="0" smtClean="0"/>
              <a:t> nákupů v otevřeném řízení</a:t>
            </a:r>
          </a:p>
          <a:p>
            <a:r>
              <a:rPr lang="cs-CZ" b="1" dirty="0" smtClean="0"/>
              <a:t>možnost vyzkoušet nové metody – předběžné tržní konzultace, </a:t>
            </a:r>
            <a:r>
              <a:rPr lang="cs-CZ" b="1" dirty="0" err="1" smtClean="0"/>
              <a:t>best</a:t>
            </a:r>
            <a:r>
              <a:rPr lang="cs-CZ" b="1" dirty="0" smtClean="0"/>
              <a:t> </a:t>
            </a:r>
            <a:r>
              <a:rPr lang="cs-CZ" b="1" dirty="0" err="1" smtClean="0"/>
              <a:t>value</a:t>
            </a:r>
            <a:r>
              <a:rPr lang="cs-CZ" b="1" dirty="0" smtClean="0"/>
              <a:t> </a:t>
            </a:r>
            <a:r>
              <a:rPr lang="cs-CZ" b="1" dirty="0" err="1" smtClean="0"/>
              <a:t>approach</a:t>
            </a:r>
            <a:r>
              <a:rPr lang="cs-CZ" b="1" dirty="0" smtClean="0"/>
              <a:t>?</a:t>
            </a:r>
          </a:p>
          <a:p>
            <a:r>
              <a:rPr lang="cs-CZ" b="1" dirty="0" smtClean="0"/>
              <a:t>maximální rozšíření sdružených nákupů v oblastech, kde je možné dosáhnout finanční nebo administrativní úspory</a:t>
            </a:r>
          </a:p>
          <a:p>
            <a:r>
              <a:rPr lang="cs-CZ" b="1" dirty="0" smtClean="0"/>
              <a:t>pečlivé sledování nákupního chování přímo řízených nemocnic</a:t>
            </a:r>
          </a:p>
          <a:p>
            <a:r>
              <a:rPr lang="cs-CZ" b="1" dirty="0" smtClean="0"/>
              <a:t>sledování </a:t>
            </a:r>
            <a:r>
              <a:rPr lang="cs-CZ" b="1" smtClean="0"/>
              <a:t>efektivity nákupů ze strany MZ</a:t>
            </a:r>
            <a:endParaRPr lang="cs-CZ" b="1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3805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2" t="19633" r="14177" b="13594"/>
          <a:stretch/>
        </p:blipFill>
        <p:spPr bwMode="auto">
          <a:xfrm rot="21104619">
            <a:off x="280465" y="977759"/>
            <a:ext cx="4959032" cy="3198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3" t="6120" r="10192" b="50528"/>
          <a:stretch/>
        </p:blipFill>
        <p:spPr bwMode="auto">
          <a:xfrm rot="254146">
            <a:off x="4116631" y="2923529"/>
            <a:ext cx="4976859" cy="1532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o veřejných zakázkách ve zdravotnictví mluví v médiích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28425" r="13929" b="4957"/>
          <a:stretch/>
        </p:blipFill>
        <p:spPr bwMode="auto">
          <a:xfrm rot="296439">
            <a:off x="-91087" y="3343053"/>
            <a:ext cx="5178434" cy="29794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4" t="10511" r="22015" b="42602"/>
          <a:stretch/>
        </p:blipFill>
        <p:spPr bwMode="auto">
          <a:xfrm rot="384293">
            <a:off x="5435300" y="1041195"/>
            <a:ext cx="3594075" cy="2152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6856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o veřejných zakázkách ve zdravotnictví mluví v médiích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cs-CZ" sz="2800" dirty="0" smtClean="0"/>
              <a:t>oblast zdravotnických nákupů je opakovaně prezentována jako</a:t>
            </a:r>
          </a:p>
          <a:p>
            <a:pPr lvl="2"/>
            <a:r>
              <a:rPr lang="cs-CZ" sz="2400" dirty="0" smtClean="0"/>
              <a:t>netransparentní</a:t>
            </a:r>
          </a:p>
          <a:p>
            <a:pPr lvl="2"/>
            <a:r>
              <a:rPr lang="cs-CZ" sz="2400" dirty="0" smtClean="0"/>
              <a:t>obcházející zákon o zadávání veřejných zakázek</a:t>
            </a:r>
          </a:p>
          <a:p>
            <a:pPr lvl="2"/>
            <a:r>
              <a:rPr lang="cs-CZ" sz="2400" dirty="0" smtClean="0"/>
              <a:t>zneužívající výjimku „nahodilého nákupu“ podle § 19 odst. 3 ZZVZ</a:t>
            </a:r>
            <a:endParaRPr lang="cs-CZ" sz="2400" dirty="0"/>
          </a:p>
          <a:p>
            <a:pPr lvl="1"/>
            <a:r>
              <a:rPr lang="cs-CZ" sz="2800" dirty="0" smtClean="0"/>
              <a:t>zaznívají slova jako:</a:t>
            </a:r>
          </a:p>
          <a:p>
            <a:pPr lvl="2"/>
            <a:r>
              <a:rPr lang="cs-CZ" sz="2400" dirty="0" smtClean="0"/>
              <a:t>předražené nákupy</a:t>
            </a:r>
          </a:p>
          <a:p>
            <a:pPr lvl="2"/>
            <a:r>
              <a:rPr lang="cs-CZ" sz="2400" dirty="0" smtClean="0"/>
              <a:t>nemocnice vykazují pojišťovnám nereálné nákupní ceny</a:t>
            </a:r>
          </a:p>
          <a:p>
            <a:pPr lvl="2"/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62236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MZ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cs-CZ" sz="2800" dirty="0" smtClean="0"/>
              <a:t>MZ tuto oblast vnímá velmi citlivě</a:t>
            </a:r>
          </a:p>
          <a:p>
            <a:pPr lvl="1"/>
            <a:r>
              <a:rPr lang="cs-CZ" sz="2800" dirty="0" smtClean="0"/>
              <a:t>pro současné vedení MZ je neakceptovatelné nedodržování ZZVZ, netransparentnost apod.</a:t>
            </a:r>
          </a:p>
          <a:p>
            <a:pPr lvl="1"/>
            <a:r>
              <a:rPr lang="cs-CZ" sz="2800" dirty="0" smtClean="0"/>
              <a:t>bylo přijato několik opatření</a:t>
            </a:r>
          </a:p>
          <a:p>
            <a:pPr lvl="2"/>
            <a:r>
              <a:rPr lang="cs-CZ" sz="2200" dirty="0" smtClean="0"/>
              <a:t>příkaz ministra č. 13/2018</a:t>
            </a:r>
          </a:p>
          <a:p>
            <a:pPr lvl="2"/>
            <a:r>
              <a:rPr lang="cs-CZ" sz="2200" dirty="0" smtClean="0"/>
              <a:t>navázání odměn ředitelů nemocnic na míru „</a:t>
            </a:r>
            <a:r>
              <a:rPr lang="cs-CZ" sz="2200" dirty="0" err="1" smtClean="0"/>
              <a:t>prosoutěženosti</a:t>
            </a:r>
            <a:r>
              <a:rPr lang="cs-CZ" sz="2200" dirty="0" smtClean="0"/>
              <a:t>“ nákupů</a:t>
            </a:r>
          </a:p>
          <a:p>
            <a:pPr lvl="2"/>
            <a:r>
              <a:rPr lang="cs-CZ" sz="2200" dirty="0" smtClean="0"/>
              <a:t>v </a:t>
            </a:r>
            <a:r>
              <a:rPr lang="cs-CZ" sz="2200" dirty="0" smtClean="0"/>
              <a:t>případech</a:t>
            </a:r>
            <a:r>
              <a:rPr lang="cs-CZ" sz="2200" dirty="0" smtClean="0"/>
              <a:t>, kdy by transparentnost mohla zhoršit nákupní ceny bylo zvoleno kompromisní řešení – LROT</a:t>
            </a:r>
          </a:p>
          <a:p>
            <a:pPr lvl="1"/>
            <a:endParaRPr lang="cs-CZ" sz="2400" dirty="0" smtClean="0"/>
          </a:p>
          <a:p>
            <a:pPr lvl="2"/>
            <a:endParaRPr lang="cs-CZ" sz="2200" dirty="0" smtClean="0"/>
          </a:p>
          <a:p>
            <a:pPr lvl="2"/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22879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Obchodní tajemství – jednotková cena ve VZ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2600" dirty="0" smtClean="0"/>
              <a:t>dodavatel může využít ustanovení § 218 ZZVZ</a:t>
            </a:r>
            <a:endParaRPr lang="cs-CZ" sz="2600" dirty="0"/>
          </a:p>
          <a:p>
            <a:pPr marL="114300" indent="0">
              <a:buNone/>
            </a:pPr>
            <a:endParaRPr lang="cs-CZ" b="1" dirty="0" smtClean="0"/>
          </a:p>
          <a:p>
            <a:pPr marL="114300" indent="0">
              <a:buNone/>
            </a:pPr>
            <a:r>
              <a:rPr lang="cs-CZ" b="1" dirty="0"/>
              <a:t>§ 218</a:t>
            </a:r>
          </a:p>
          <a:p>
            <a:pPr marL="114300" indent="0">
              <a:buNone/>
            </a:pPr>
            <a:r>
              <a:rPr lang="cs-CZ" b="1" dirty="0"/>
              <a:t>Ochrana informací</a:t>
            </a:r>
          </a:p>
          <a:p>
            <a:pPr marL="114300" indent="0">
              <a:buNone/>
            </a:pPr>
            <a:r>
              <a:rPr lang="cs-CZ" b="1" dirty="0"/>
              <a:t>(1)</a:t>
            </a:r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Za důvěrné se považují údaje nebo sdělení, které dodavatel poskytl zadavateli v zadávacím řízení a označil je jako důvěrné.</a:t>
            </a:r>
          </a:p>
          <a:p>
            <a:pPr marL="114300" indent="0">
              <a:buNone/>
            </a:pPr>
            <a:r>
              <a:rPr lang="cs-CZ" b="1" dirty="0"/>
              <a:t>(2)</a:t>
            </a:r>
            <a:r>
              <a:rPr lang="cs-CZ" dirty="0"/>
              <a:t> Zadavatel neposkytne podle zákona o svobodném přístupu k informacím,</a:t>
            </a:r>
          </a:p>
          <a:p>
            <a:pPr marL="114300" indent="0">
              <a:buNone/>
            </a:pPr>
            <a:r>
              <a:rPr lang="cs-CZ" b="1" dirty="0" smtClean="0"/>
              <a:t>	a</a:t>
            </a:r>
            <a:r>
              <a:rPr lang="cs-CZ" b="1" dirty="0"/>
              <a:t>)</a:t>
            </a:r>
            <a:r>
              <a:rPr lang="cs-CZ" dirty="0"/>
              <a:t> do ukončení zadávacího řízení informace, které se týkají obsahu nabídek </a:t>
            </a:r>
            <a:r>
              <a:rPr lang="cs-CZ" dirty="0" smtClean="0"/>
              <a:t>	     a </a:t>
            </a:r>
            <a:r>
              <a:rPr lang="cs-CZ" dirty="0"/>
              <a:t>osob, které se podílejí na průběhu zadávacího řízení,</a:t>
            </a:r>
          </a:p>
          <a:p>
            <a:pPr marL="114300" indent="0">
              <a:buNone/>
            </a:pPr>
            <a:r>
              <a:rPr lang="cs-CZ" b="1" dirty="0" smtClean="0"/>
              <a:t>	b</a:t>
            </a:r>
            <a:r>
              <a:rPr lang="cs-CZ" b="1" dirty="0"/>
              <a:t>)</a:t>
            </a:r>
            <a:r>
              <a:rPr lang="cs-CZ" dirty="0"/>
              <a:t> důvěrnou informaci podle </a:t>
            </a:r>
            <a:r>
              <a:rPr lang="cs-CZ" dirty="0" smtClean="0"/>
              <a:t>odstavce; </a:t>
            </a:r>
            <a:r>
              <a:rPr lang="cs-CZ" dirty="0"/>
              <a:t>to neplatí pro informace, které </a:t>
            </a:r>
            <a:r>
              <a:rPr lang="cs-CZ" dirty="0" smtClean="0"/>
              <a:t>  </a:t>
            </a:r>
            <a:br>
              <a:rPr lang="cs-CZ" dirty="0" smtClean="0"/>
            </a:br>
            <a:r>
              <a:rPr lang="cs-CZ" dirty="0" smtClean="0"/>
              <a:t>                     má </a:t>
            </a:r>
            <a:r>
              <a:rPr lang="cs-CZ" dirty="0"/>
              <a:t>zadavatel povinnost podle tohoto zákona uvést ve zprávě 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       hodnocení</a:t>
            </a:r>
            <a:r>
              <a:rPr lang="cs-CZ" dirty="0"/>
              <a:t>, oznámení o výběru dodavatele, výsledku posouzení splnění  </a:t>
            </a:r>
            <a:r>
              <a:rPr lang="cs-CZ" dirty="0" smtClean="0"/>
              <a:t>  </a:t>
            </a:r>
            <a:br>
              <a:rPr lang="cs-CZ" dirty="0" smtClean="0"/>
            </a:br>
            <a:r>
              <a:rPr lang="cs-CZ" dirty="0" smtClean="0"/>
              <a:t>                     podmínek </a:t>
            </a:r>
            <a:r>
              <a:rPr lang="cs-CZ" dirty="0"/>
              <a:t>účasti vybraného dodavatele nebo v písemné zprávě 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                     zadavatele</a:t>
            </a:r>
            <a:r>
              <a:rPr lang="cs-CZ" dirty="0"/>
              <a:t>.</a:t>
            </a:r>
          </a:p>
          <a:p>
            <a:pPr marL="114300" indent="0">
              <a:buNone/>
            </a:pPr>
            <a:r>
              <a:rPr lang="cs-CZ" b="1" dirty="0"/>
              <a:t>(3)</a:t>
            </a:r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Zadavatel nemusí uveřejnit informaci podle tohoto zákona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pokud by její uveřejnění</a:t>
            </a:r>
            <a:r>
              <a:rPr lang="cs-CZ" dirty="0"/>
              <a:t> znamenalo porušení jiného právního předpisu nebo by bylo v rozporu s veřejným zájmem, nebo by </a:t>
            </a:r>
            <a:r>
              <a:rPr lang="cs-CZ" dirty="0">
                <a:solidFill>
                  <a:srgbClr val="FF0000"/>
                </a:solidFill>
              </a:rPr>
              <a:t>mohlo porušit právo dodavatele na ochranu obchodního tajemství nebo by mohlo ovlivnit hospodářskou soutěž</a:t>
            </a:r>
            <a:r>
              <a:rPr lang="cs-CZ" dirty="0"/>
              <a:t>.</a:t>
            </a:r>
          </a:p>
          <a:p>
            <a:pPr marL="114300" indent="0"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405543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Příkaz ministra č. 13/2018 – bonusy a VZ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cs-CZ" sz="2400" dirty="0" smtClean="0"/>
              <a:t>upravena problematika tzv. bonusů</a:t>
            </a:r>
          </a:p>
          <a:p>
            <a:pPr lvl="2"/>
            <a:r>
              <a:rPr lang="cs-CZ" sz="2200" dirty="0" smtClean="0"/>
              <a:t>adresné/neadresné bonusy</a:t>
            </a:r>
          </a:p>
          <a:p>
            <a:pPr lvl="2"/>
            <a:r>
              <a:rPr lang="cs-CZ" sz="2200" dirty="0" smtClean="0"/>
              <a:t>pravidla přijímání bonusů</a:t>
            </a:r>
          </a:p>
          <a:p>
            <a:pPr lvl="2"/>
            <a:r>
              <a:rPr lang="cs-CZ" sz="2200" dirty="0" smtClean="0"/>
              <a:t>pravidla vykazování zdravotním pojišťovnám</a:t>
            </a:r>
          </a:p>
          <a:p>
            <a:pPr lvl="2"/>
            <a:r>
              <a:rPr lang="cs-CZ" sz="2200" dirty="0" smtClean="0"/>
              <a:t>pravidla použití finančních prostředků z bonusů</a:t>
            </a:r>
          </a:p>
          <a:p>
            <a:pPr lvl="1"/>
            <a:r>
              <a:rPr lang="cs-CZ" sz="2400" dirty="0" smtClean="0"/>
              <a:t>upravena problematika nahodilých nákupů</a:t>
            </a:r>
          </a:p>
          <a:p>
            <a:pPr lvl="2"/>
            <a:r>
              <a:rPr lang="cs-CZ" sz="2200" dirty="0" smtClean="0"/>
              <a:t>v souladu s doporučeními ÚOHS</a:t>
            </a:r>
          </a:p>
          <a:p>
            <a:pPr lvl="2"/>
            <a:r>
              <a:rPr lang="cs-CZ" sz="2200" dirty="0" smtClean="0"/>
              <a:t>nutno posuzovat případy individuálně</a:t>
            </a:r>
          </a:p>
          <a:p>
            <a:pPr lvl="2"/>
            <a:r>
              <a:rPr lang="cs-CZ" sz="2200" dirty="0" smtClean="0"/>
              <a:t>nelze tvrdit, že v případě léků a </a:t>
            </a:r>
            <a:r>
              <a:rPr lang="cs-CZ" sz="2200" dirty="0" err="1" smtClean="0"/>
              <a:t>ZdrPr</a:t>
            </a:r>
            <a:r>
              <a:rPr lang="cs-CZ" sz="2200" dirty="0" smtClean="0"/>
              <a:t> jde o vždy o </a:t>
            </a:r>
            <a:r>
              <a:rPr lang="cs-CZ" sz="2200" dirty="0" err="1" smtClean="0"/>
              <a:t>volatilní</a:t>
            </a:r>
            <a:r>
              <a:rPr lang="cs-CZ" sz="2200" dirty="0" smtClean="0"/>
              <a:t> cenu apod.</a:t>
            </a:r>
          </a:p>
          <a:p>
            <a:pPr lvl="1"/>
            <a:r>
              <a:rPr lang="cs-CZ" sz="2400" dirty="0" smtClean="0"/>
              <a:t>upravena pravidla pro JŘBU – ex post hlášení</a:t>
            </a:r>
          </a:p>
          <a:p>
            <a:pPr lvl="2"/>
            <a:endParaRPr lang="cs-CZ" sz="2200" dirty="0" smtClean="0"/>
          </a:p>
          <a:p>
            <a:pPr lvl="2"/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22760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5979"/>
            <a:ext cx="8604448" cy="857250"/>
          </a:xfrm>
        </p:spPr>
        <p:txBody>
          <a:bodyPr/>
          <a:lstStyle/>
          <a:p>
            <a:r>
              <a:rPr lang="cs-CZ" dirty="0" smtClean="0"/>
              <a:t>Zveřejňování/nezveřejňování jednotkových cen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0"/>
            <a:ext cx="7931224" cy="360045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priorita MZ je transparentnost </a:t>
            </a:r>
            <a:r>
              <a:rPr lang="cs-CZ" dirty="0" smtClean="0">
                <a:sym typeface="Wingdings" panose="05000000000000000000" pitchFamily="2" charset="2"/>
              </a:rPr>
              <a:t> tedy zveřejňovat vše, co je možné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výjimky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seznam pojišťovny – risk- a </a:t>
            </a:r>
            <a:r>
              <a:rPr lang="cs-CZ" dirty="0" err="1" smtClean="0">
                <a:sym typeface="Wingdings" panose="05000000000000000000" pitchFamily="2" charset="2"/>
              </a:rPr>
              <a:t>cost-sharingová</a:t>
            </a:r>
            <a:r>
              <a:rPr lang="cs-CZ" dirty="0" smtClean="0">
                <a:sym typeface="Wingdings" panose="05000000000000000000" pitchFamily="2" charset="2"/>
              </a:rPr>
              <a:t> schémata atd.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obchodní tajemství</a:t>
            </a:r>
          </a:p>
          <a:p>
            <a:pPr lvl="2"/>
            <a:r>
              <a:rPr lang="cs-CZ" dirty="0" smtClean="0">
                <a:sym typeface="Wingdings" panose="05000000000000000000" pitchFamily="2" charset="2"/>
              </a:rPr>
              <a:t>je možné nezveřejnit jednotkovou cenu, pokud nemocnice zajistí, že bude nahrána do databáze</a:t>
            </a:r>
          </a:p>
          <a:p>
            <a:pPr lvl="2"/>
            <a:r>
              <a:rPr lang="cs-CZ" dirty="0" smtClean="0">
                <a:sym typeface="Wingdings" panose="05000000000000000000" pitchFamily="2" charset="2"/>
              </a:rPr>
              <a:t>tedy: pokud dodavatel deklaruje obchodní tajemství, nemocnice posoudí, zda je objektivně naplněno, a v případě, že ano, </a:t>
            </a:r>
            <a:r>
              <a:rPr lang="cs-CZ" b="1" dirty="0" smtClean="0">
                <a:sym typeface="Wingdings" panose="05000000000000000000" pitchFamily="2" charset="2"/>
              </a:rPr>
              <a:t>potom tyto informace nezveřejní v registru smluv</a:t>
            </a:r>
          </a:p>
          <a:p>
            <a:pPr lvl="2"/>
            <a:r>
              <a:rPr lang="cs-CZ" b="1" dirty="0" smtClean="0">
                <a:sym typeface="Wingdings" panose="05000000000000000000" pitchFamily="2" charset="2"/>
              </a:rPr>
              <a:t>namísto zveřejnění v registru smluv si </a:t>
            </a:r>
            <a:r>
              <a:rPr lang="cs-CZ" b="1" u="sng" dirty="0" smtClean="0">
                <a:sym typeface="Wingdings" panose="05000000000000000000" pitchFamily="2" charset="2"/>
              </a:rPr>
              <a:t>dohodne </a:t>
            </a:r>
            <a:r>
              <a:rPr lang="cs-CZ" b="1" dirty="0" smtClean="0">
                <a:sym typeface="Wingdings" panose="05000000000000000000" pitchFamily="2" charset="2"/>
              </a:rPr>
              <a:t>s dodavatelem, že ten informaci o jednotkových cenách nahraje do LROT</a:t>
            </a:r>
          </a:p>
          <a:p>
            <a:pPr lvl="2"/>
            <a:r>
              <a:rPr lang="cs-CZ" b="1" dirty="0" smtClean="0">
                <a:sym typeface="Wingdings" panose="05000000000000000000" pitchFamily="2" charset="2"/>
              </a:rPr>
              <a:t>po uplynutí 30 dnů nemocnice zkontroluje (možno i namátkově, ale prokazatelně), zda dodavatel svoji povinnost nahrát informaci do databáze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367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 lékových obchodních </a:t>
            </a:r>
            <a:r>
              <a:rPr lang="cs-CZ" dirty="0" smtClean="0"/>
              <a:t>tajemství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registr jednotkových cen, které nejsou uveřejňovány v registru smluv, jelikož jde o obchodní tajemství dodavatele</a:t>
            </a:r>
          </a:p>
          <a:p>
            <a:r>
              <a:rPr lang="cs-CZ" dirty="0" smtClean="0"/>
              <a:t>registr je vytvořen a spravován AIFP</a:t>
            </a:r>
          </a:p>
          <a:p>
            <a:r>
              <a:rPr lang="cs-CZ" dirty="0" smtClean="0"/>
              <a:t>MZ a ostatní subjekty do něj pouze nahlížejí</a:t>
            </a:r>
          </a:p>
          <a:p>
            <a:r>
              <a:rPr lang="cs-CZ" dirty="0" smtClean="0"/>
              <a:t>data jsou při vložení </a:t>
            </a:r>
            <a:r>
              <a:rPr lang="cs-CZ" dirty="0" err="1" smtClean="0"/>
              <a:t>kryptována</a:t>
            </a:r>
            <a:r>
              <a:rPr lang="cs-CZ" dirty="0" smtClean="0"/>
              <a:t> a </a:t>
            </a:r>
            <a:r>
              <a:rPr lang="cs-CZ" dirty="0" err="1" smtClean="0"/>
              <a:t>dekryptována</a:t>
            </a:r>
            <a:r>
              <a:rPr lang="cs-CZ" dirty="0" smtClean="0"/>
              <a:t> jsou až na koncové stanici uživatele </a:t>
            </a:r>
            <a:r>
              <a:rPr lang="cs-CZ" dirty="0" smtClean="0">
                <a:sym typeface="Wingdings" panose="05000000000000000000" pitchFamily="2" charset="2"/>
              </a:rPr>
              <a:t> ani správce databáze nevidí data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MZ vidí vše, nemocnice vidí sebe a budou dostávat report s průměry, maximy a minimy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5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Soutěžení na kvalitu vs. cenu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 případě zdravotnického materiálu je soutěž, kde jediným parametrem je cena, bez velmi dobře definovaných požadavků na kvalitu, velmi problematická</a:t>
            </a:r>
            <a:endParaRPr lang="cs-CZ" dirty="0"/>
          </a:p>
          <a:p>
            <a:r>
              <a:rPr lang="cs-CZ" dirty="0" smtClean="0"/>
              <a:t>úspěšně soutěžit na cenu je možné jen tehdy, když je v zadávací dokumentaci velmi dobře definovaná kvalita</a:t>
            </a:r>
          </a:p>
          <a:p>
            <a:pPr lvl="1"/>
            <a:r>
              <a:rPr lang="cs-CZ" dirty="0" smtClean="0"/>
              <a:t>soutěží na cenu si tak práci s hodnocením kvality neušetřím, naopak, musím velmi dobře znát parametry, aby mohla být správně napsaná zadávací dokumentace</a:t>
            </a:r>
          </a:p>
          <a:p>
            <a:pPr lvl="1"/>
            <a:r>
              <a:rPr lang="cs-CZ" dirty="0" smtClean="0"/>
              <a:t>soutěžím-li na kvalitu, mohu rozhodnutí ohledně kvality dodávaného materiálu nechat až na fázi hodnocení veřejné zakázky</a:t>
            </a:r>
          </a:p>
          <a:p>
            <a:r>
              <a:rPr lang="cs-CZ" b="1" dirty="0" smtClean="0"/>
              <a:t>MZ v obecné rovině podporuje, aby jedním z hodnotících kritérií byla i kvalita (a to v těch případech, kdy je obtížné parametry kvality zahrnout již do zadávací dokumentace)</a:t>
            </a:r>
          </a:p>
          <a:p>
            <a:r>
              <a:rPr lang="cs-CZ" b="1" u="sng" dirty="0" smtClean="0"/>
              <a:t>v oblasti zdravotnických prostředků je vhodné využívat institut předběžných tržních konzultací</a:t>
            </a:r>
          </a:p>
          <a:p>
            <a:r>
              <a:rPr lang="cs-CZ" dirty="0" smtClean="0"/>
              <a:t>jednou z možností je také soutěž na „</a:t>
            </a:r>
            <a:r>
              <a:rPr lang="cs-CZ" b="1" u="sng" dirty="0" smtClean="0"/>
              <a:t>BEST VALUE“</a:t>
            </a:r>
          </a:p>
        </p:txBody>
      </p:sp>
    </p:spTree>
    <p:extLst>
      <p:ext uri="{BB962C8B-B14F-4D97-AF65-F5344CB8AC3E}">
        <p14:creationId xmlns:p14="http://schemas.microsoft.com/office/powerpoint/2010/main" val="7780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Vlastní 8">
      <a:dk1>
        <a:sysClr val="windowText" lastClr="000000"/>
      </a:dk1>
      <a:lt1>
        <a:sysClr val="window" lastClr="FFFFFF"/>
      </a:lt1>
      <a:dk2>
        <a:srgbClr val="003A63"/>
      </a:dk2>
      <a:lt2>
        <a:srgbClr val="E9E5DC"/>
      </a:lt2>
      <a:accent1>
        <a:srgbClr val="003E6C"/>
      </a:accent1>
      <a:accent2>
        <a:srgbClr val="D31145"/>
      </a:accent2>
      <a:accent3>
        <a:srgbClr val="C2CD23"/>
      </a:accent3>
      <a:accent4>
        <a:srgbClr val="000000"/>
      </a:accent4>
      <a:accent5>
        <a:srgbClr val="F4B700"/>
      </a:accent5>
      <a:accent6>
        <a:srgbClr val="855D5D"/>
      </a:accent6>
      <a:hlink>
        <a:srgbClr val="CC9900"/>
      </a:hlink>
      <a:folHlink>
        <a:srgbClr val="96A9A9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5366</TotalTime>
  <Words>800</Words>
  <Application>Microsoft Macintosh PowerPoint</Application>
  <PresentationFormat>On-screen Show (16:9)</PresentationFormat>
  <Paragraphs>95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Sousedství</vt:lpstr>
      <vt:lpstr>Veřejné nákupy z pohledu MZ</vt:lpstr>
      <vt:lpstr>Jak se o veřejných zakázkách ve zdravotnictví mluví v médiích</vt:lpstr>
      <vt:lpstr>Jak se o veřejných zakázkách ve zdravotnictví mluví v médiích</vt:lpstr>
      <vt:lpstr>Reakce MZ</vt:lpstr>
      <vt:lpstr>Obchodní tajemství – jednotková cena ve VZ</vt:lpstr>
      <vt:lpstr>Příkaz ministra č. 13/2018 – bonusy a VZ</vt:lpstr>
      <vt:lpstr>Zveřejňování/nezveřejňování jednotkových cen</vt:lpstr>
      <vt:lpstr>Registr lékových obchodních tajemství</vt:lpstr>
      <vt:lpstr>Soutěžení na kvalitu vs. cenu</vt:lpstr>
      <vt:lpstr>Problémy z praxe</vt:lpstr>
      <vt:lpstr>Pilotní projekt sdružených nákupů léků a zdravotnických prostředků v resortu</vt:lpstr>
      <vt:lpstr>Závěr – co dál dle představy MZ</vt:lpstr>
    </vt:vector>
  </TitlesOfParts>
  <Company>MZČR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Změny v úhradové vyhlášce na rok 2015</dc:title>
  <dc:creator>Pavlina.Zilova@mzcr.cz</dc:creator>
  <cp:lastModifiedBy>Anna Svata</cp:lastModifiedBy>
  <cp:revision>169</cp:revision>
  <dcterms:created xsi:type="dcterms:W3CDTF">2014-12-16T09:24:34Z</dcterms:created>
  <dcterms:modified xsi:type="dcterms:W3CDTF">2019-03-20T11:34:45Z</dcterms:modified>
</cp:coreProperties>
</file>