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350" r:id="rId3"/>
    <p:sldId id="357" r:id="rId4"/>
    <p:sldId id="358" r:id="rId5"/>
    <p:sldId id="359" r:id="rId6"/>
    <p:sldId id="303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09" autoAdjust="0"/>
    <p:restoredTop sz="72477" autoAdjust="0"/>
  </p:normalViewPr>
  <p:slideViewPr>
    <p:cSldViewPr>
      <p:cViewPr>
        <p:scale>
          <a:sx n="100" d="100"/>
          <a:sy n="100" d="100"/>
        </p:scale>
        <p:origin x="1832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8CC58-3594-45D7-9E88-7EB1CC28552E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3C6A-9A69-493C-85D5-43799CA412D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9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0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30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606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21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39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13C6A-9A69-493C-85D5-43799CA412DE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90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91066"/>
            <a:ext cx="4464496" cy="2977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543800" cy="223393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5085184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43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60432" cy="1143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66A4DF74-68BB-4651-AF7F-859F61222387}" type="datetimeFigureOut">
              <a:rPr lang="cs-CZ" smtClean="0"/>
              <a:pPr/>
              <a:t>21.03.18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F60A283C-98D5-4274-B9BF-043E280DC69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8077200" cy="1143000"/>
          </a:xfrm>
          <a:prstGeom prst="rect">
            <a:avLst/>
          </a:prstGeom>
          <a:solidFill>
            <a:srgbClr val="FDBB3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76456" y="0"/>
            <a:ext cx="467544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3573016"/>
            <a:ext cx="648072" cy="648072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4437112"/>
            <a:ext cx="648072" cy="648072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5301208"/>
            <a:ext cx="648072" cy="653299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28" y="6203718"/>
            <a:ext cx="648072" cy="6586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 cap="none" spc="-1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260350"/>
            <a:ext cx="8459788" cy="1368425"/>
          </a:xfrm>
          <a:solidFill>
            <a:srgbClr val="FFC000"/>
          </a:solidFill>
        </p:spPr>
        <p:txBody>
          <a:bodyPr anchor="ctr"/>
          <a:lstStyle/>
          <a:p>
            <a:pPr algn="ctr"/>
            <a:r>
              <a:rPr lang="cs-CZ" sz="2400" dirty="0"/>
              <a:t>Regulace inovativních zdravotnických technologií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- </a:t>
            </a:r>
            <a:r>
              <a:rPr lang="cs-CZ" sz="2400" dirty="0"/>
              <a:t>jsme připraveni?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2000" dirty="0" smtClean="0"/>
              <a:t>JUDr. Jakub Král, Ph.D.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ýsledek obrázku pro top innovative medical de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660" y="4653136"/>
            <a:ext cx="4063451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sledek obrázku pro top innovative medical dev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8" y="3753036"/>
            <a:ext cx="4139952" cy="310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ýsledek obrázku pro top innovative medical dev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89" y="1844824"/>
            <a:ext cx="5171705" cy="222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ýsledek obrázku pro top innovative medical dev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161" y="1844824"/>
            <a:ext cx="35212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5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Regulace inovativních zdravotnických technologií </a:t>
            </a:r>
            <a:br>
              <a:rPr lang="cs-CZ" sz="2800" dirty="0"/>
            </a:br>
            <a:r>
              <a:rPr lang="cs-CZ" sz="2800" dirty="0"/>
              <a:t>- jsme připraveni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Jaký typ regulace zdravotnických prostředků máme na mysli?</a:t>
            </a:r>
            <a:endParaRPr lang="cs-CZ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obecná regulace vstupu na trh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úhradová regulace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cenová regulace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regulace reklamy</a:t>
            </a:r>
            <a:endParaRPr lang="cs-CZ" sz="1800" b="1" dirty="0"/>
          </a:p>
          <a:p>
            <a:pPr marL="5715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860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Regulace inovativních zdravotnických technologií </a:t>
            </a:r>
            <a:br>
              <a:rPr lang="cs-CZ" sz="2800" dirty="0"/>
            </a:br>
            <a:r>
              <a:rPr lang="cs-CZ" sz="2800" dirty="0"/>
              <a:t>- jsme připraveni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Kdo má být připraven?</a:t>
            </a:r>
            <a:endParaRPr lang="cs-CZ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Evropská komise (prováděcí předpisy k nařízením EU, </a:t>
            </a:r>
            <a:r>
              <a:rPr lang="cs-CZ" sz="1800" b="1" dirty="0" err="1" smtClean="0"/>
              <a:t>Eudamed</a:t>
            </a:r>
            <a:r>
              <a:rPr lang="cs-CZ" sz="1800" b="1" dirty="0" smtClean="0"/>
              <a:t>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MZ, SÚKL (adaptace legislativy EU, úhradová regulace)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notifikované osoby (české vs. zahraniční)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výrobci (nové povinnosti, nové úhrady)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nemocnice (NIS jako ZP ve formě software, klinické zkoušky, </a:t>
            </a:r>
            <a:r>
              <a:rPr lang="cs-CZ" sz="1800" b="1" dirty="0" err="1" smtClean="0"/>
              <a:t>reprocessing</a:t>
            </a:r>
            <a:r>
              <a:rPr lang="cs-CZ" sz="1800" b="1" dirty="0" smtClean="0"/>
              <a:t>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zdravotní pojišťovny (nové úhrady vs. obecné zdražení)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pacienti (bezpečnost, rychlost vstupu, spoluúčast)</a:t>
            </a:r>
          </a:p>
          <a:p>
            <a:pPr lvl="0">
              <a:lnSpc>
                <a:spcPct val="130000"/>
              </a:lnSpc>
            </a:pPr>
            <a:endParaRPr lang="cs-CZ" sz="1800" b="1" dirty="0"/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VŠICHNI (hledání kvalitních personálních zdrojů s příslušnou specializací)</a:t>
            </a:r>
          </a:p>
          <a:p>
            <a:pPr lvl="0">
              <a:lnSpc>
                <a:spcPct val="130000"/>
              </a:lnSpc>
            </a:pPr>
            <a:endParaRPr lang="cs-CZ" sz="1800" b="1" dirty="0"/>
          </a:p>
          <a:p>
            <a:pPr marL="57150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079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Regulace inovativních zdravotnických technologií </a:t>
            </a:r>
            <a:br>
              <a:rPr lang="cs-CZ" sz="2800" dirty="0"/>
            </a:br>
            <a:r>
              <a:rPr lang="cs-CZ" sz="2800" dirty="0"/>
              <a:t>- jsme připraveni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Adaptace nových nařízení EU</a:t>
            </a:r>
            <a:endParaRPr lang="cs-CZ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Evropská komise je nyní v prodlení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to generuje prodlení také v rámci národní adaptace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nutnost výrazně upravit, resp. přijmout nový zákon o ZP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transfer notifikovaných osob na oznámené subjekty (zákona 22 vs. 90)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budoucnost tuzemských notifikovaných osob</a:t>
            </a:r>
          </a:p>
          <a:p>
            <a:pPr lvl="0">
              <a:lnSpc>
                <a:spcPct val="130000"/>
              </a:lnSpc>
            </a:pPr>
            <a:r>
              <a:rPr lang="cs-CZ" sz="1800" b="1" dirty="0" err="1" smtClean="0"/>
              <a:t>oligopolizace</a:t>
            </a:r>
            <a:r>
              <a:rPr lang="cs-CZ" sz="1800" b="1" dirty="0" smtClean="0"/>
              <a:t> v oblasti notifikovaných osob</a:t>
            </a:r>
            <a:endParaRPr lang="cs-CZ" sz="1800" b="1" dirty="0" smtClean="0"/>
          </a:p>
          <a:p>
            <a:pPr lvl="0">
              <a:lnSpc>
                <a:spcPct val="130000"/>
              </a:lnSpc>
            </a:pPr>
            <a:r>
              <a:rPr lang="cs-CZ" sz="1800" b="1" dirty="0" err="1"/>
              <a:t>oligopolizace</a:t>
            </a:r>
            <a:r>
              <a:rPr lang="cs-CZ" sz="1800" b="1" dirty="0"/>
              <a:t> v </a:t>
            </a:r>
            <a:r>
              <a:rPr lang="cs-CZ" sz="1800" b="1" dirty="0" smtClean="0"/>
              <a:t>oblasti výrobců zdravotnických prostředků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zpomalení vstupu inovací na trh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zdražení zdravotnických prostředků napříč celou EU</a:t>
            </a: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absence kvalitních regulatorních personálních zdrojů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478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0"/>
              <a:t>Regulace inovativních zdravotnických technologií </a:t>
            </a:r>
            <a:br>
              <a:rPr lang="cs-CZ" sz="2800" dirty="0"/>
            </a:br>
            <a:r>
              <a:rPr lang="cs-CZ" sz="2800" dirty="0"/>
              <a:t>- jsme připraveni</a:t>
            </a:r>
            <a:r>
              <a:rPr lang="cs-CZ" sz="2800" dirty="0" smtClean="0"/>
              <a:t>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cs-CZ" sz="2000" b="1" dirty="0" smtClean="0">
                <a:solidFill>
                  <a:srgbClr val="002060"/>
                </a:solidFill>
              </a:rPr>
              <a:t>Regulace úhrad zdravotnických prostředků</a:t>
            </a:r>
            <a:endParaRPr lang="cs-CZ" sz="2000" b="1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cs-CZ" sz="2000" b="1" dirty="0">
              <a:solidFill>
                <a:srgbClr val="002060"/>
              </a:solidFill>
            </a:endParaRPr>
          </a:p>
          <a:p>
            <a:pPr lvl="0">
              <a:lnSpc>
                <a:spcPct val="130000"/>
              </a:lnSpc>
            </a:pPr>
            <a:r>
              <a:rPr lang="cs-CZ" sz="1800" b="1" dirty="0" smtClean="0"/>
              <a:t>Poukazy</a:t>
            </a:r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před 5 lety jednání a dohoda -&gt; sněmovní tisk 88</a:t>
            </a:r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potom účelové stažení a 4 roky nicnedělání</a:t>
            </a:r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Ústavní soud</a:t>
            </a:r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nyní opět spolupráce se všemi a široká dohoda </a:t>
            </a:r>
            <a:r>
              <a:rPr lang="mr-IN" sz="1700" b="1" dirty="0" smtClean="0"/>
              <a:t>–</a:t>
            </a:r>
            <a:r>
              <a:rPr lang="cs-CZ" sz="1700" b="1" dirty="0" smtClean="0"/>
              <a:t> termínový tlak</a:t>
            </a:r>
          </a:p>
          <a:p>
            <a:pPr lvl="1">
              <a:lnSpc>
                <a:spcPct val="130000"/>
              </a:lnSpc>
            </a:pPr>
            <a:endParaRPr lang="cs-CZ" sz="1600" b="1" dirty="0" smtClean="0"/>
          </a:p>
          <a:p>
            <a:pPr lvl="0">
              <a:lnSpc>
                <a:spcPct val="130000"/>
              </a:lnSpc>
            </a:pPr>
            <a:r>
              <a:rPr lang="cs-CZ" sz="1800" b="1" dirty="0" err="1" smtClean="0"/>
              <a:t>ZUMy</a:t>
            </a:r>
            <a:endParaRPr lang="cs-CZ" sz="1800" b="1" dirty="0"/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registrační listy výkonů</a:t>
            </a:r>
            <a:endParaRPr lang="cs-CZ" sz="1700" b="1" dirty="0"/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správa číselníku </a:t>
            </a:r>
            <a:r>
              <a:rPr lang="cs-CZ" sz="1700" b="1" dirty="0" err="1" smtClean="0"/>
              <a:t>ZUMů</a:t>
            </a:r>
            <a:endParaRPr lang="cs-CZ" sz="1700" b="1" dirty="0" smtClean="0"/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ambulantní </a:t>
            </a:r>
            <a:r>
              <a:rPr lang="cs-CZ" sz="1700" b="1" dirty="0" err="1" smtClean="0"/>
              <a:t>ZUMy</a:t>
            </a:r>
            <a:endParaRPr lang="cs-CZ" sz="1700" b="1" dirty="0" smtClean="0"/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zpětné bonusy</a:t>
            </a:r>
          </a:p>
          <a:p>
            <a:pPr lvl="1">
              <a:lnSpc>
                <a:spcPct val="130000"/>
              </a:lnSpc>
            </a:pPr>
            <a:r>
              <a:rPr lang="cs-CZ" sz="1700" b="1" dirty="0" smtClean="0"/>
              <a:t>systém úhrad ZP v lůžkové péči</a:t>
            </a:r>
            <a:endParaRPr lang="cs-CZ" sz="1700" b="1" dirty="0"/>
          </a:p>
          <a:p>
            <a:pPr lvl="1">
              <a:lnSpc>
                <a:spcPct val="130000"/>
              </a:lnSpc>
            </a:pP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71226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44" y="476671"/>
            <a:ext cx="8459888" cy="1800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cap="none" spc="-10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altLang="cs-CZ" sz="6000" b="0" smtClean="0"/>
              <a:t>Děkuji za pozornost!</a:t>
            </a:r>
            <a:endParaRPr lang="cs-CZ" sz="6000" b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15464"/>
            <a:ext cx="5988414" cy="354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Vlastní 8">
      <a:dk1>
        <a:sysClr val="windowText" lastClr="000000"/>
      </a:dk1>
      <a:lt1>
        <a:sysClr val="window" lastClr="FFFFFF"/>
      </a:lt1>
      <a:dk2>
        <a:srgbClr val="003A63"/>
      </a:dk2>
      <a:lt2>
        <a:srgbClr val="E9E5DC"/>
      </a:lt2>
      <a:accent1>
        <a:srgbClr val="003E6C"/>
      </a:accent1>
      <a:accent2>
        <a:srgbClr val="D31145"/>
      </a:accent2>
      <a:accent3>
        <a:srgbClr val="C2CD23"/>
      </a:accent3>
      <a:accent4>
        <a:srgbClr val="000000"/>
      </a:accent4>
      <a:accent5>
        <a:srgbClr val="F4B700"/>
      </a:accent5>
      <a:accent6>
        <a:srgbClr val="855D5D"/>
      </a:accent6>
      <a:hlink>
        <a:srgbClr val="CC9900"/>
      </a:hlink>
      <a:folHlink>
        <a:srgbClr val="96A9A9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6600</TotalTime>
  <Words>261</Words>
  <Application>Microsoft Macintosh PowerPoint</Application>
  <PresentationFormat>Předvádění na obrazovce (4:3)</PresentationFormat>
  <Paragraphs>55</Paragraphs>
  <Slides>6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Calibri</vt:lpstr>
      <vt:lpstr>Cambria</vt:lpstr>
      <vt:lpstr>Mangal</vt:lpstr>
      <vt:lpstr>Arial</vt:lpstr>
      <vt:lpstr>Sousedství</vt:lpstr>
      <vt:lpstr>Regulace inovativních zdravotnických technologií  - jsme připraveni?  JUDr. Jakub Král, Ph.D.</vt:lpstr>
      <vt:lpstr>Regulace inovativních zdravotnických technologií  - jsme připraveni?</vt:lpstr>
      <vt:lpstr>Regulace inovativních zdravotnických technologií  - jsme připraveni?</vt:lpstr>
      <vt:lpstr>Regulace inovativních zdravotnických technologií  - jsme připraveni?</vt:lpstr>
      <vt:lpstr>Regulace inovativních zdravotnických technologií  - jsme připraveni?</vt:lpstr>
      <vt:lpstr>Prezentace aplikace PowerPoint</vt:lpstr>
    </vt:vector>
  </TitlesOfParts>
  <Company>MZČR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Změny v úhradové vyhlášce na rok 2015</dc:title>
  <dc:creator>Pavlina.Zilova@mzcr.cz</dc:creator>
  <cp:lastModifiedBy>Jakub Král</cp:lastModifiedBy>
  <cp:revision>374</cp:revision>
  <cp:lastPrinted>2016-10-24T21:46:35Z</cp:lastPrinted>
  <dcterms:created xsi:type="dcterms:W3CDTF">2014-12-16T09:24:34Z</dcterms:created>
  <dcterms:modified xsi:type="dcterms:W3CDTF">2018-03-21T22:33:45Z</dcterms:modified>
</cp:coreProperties>
</file>