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3" r:id="rId16"/>
    <p:sldId id="275" r:id="rId17"/>
    <p:sldId id="271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50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61E03D-5CD4-4F8C-BE25-B8546E4AE20D}" type="doc">
      <dgm:prSet loTypeId="urn:microsoft.com/office/officeart/2005/8/layout/venn1" loCatId="relationship" qsTypeId="urn:microsoft.com/office/officeart/2005/8/quickstyle/simple1" qsCatId="simple" csTypeId="urn:microsoft.com/office/officeart/2005/8/colors/accent1_1" csCatId="accent1" phldr="1"/>
      <dgm:spPr/>
    </dgm:pt>
    <dgm:pt modelId="{F844642D-26D8-488C-BB8B-42D6772FD7E2}">
      <dgm:prSet phldrT="[Text]"/>
      <dgm:spPr/>
      <dgm:t>
        <a:bodyPr/>
        <a:lstStyle/>
        <a:p>
          <a:r>
            <a:rPr lang="cs-CZ" dirty="0" smtClean="0"/>
            <a:t>Seznámení se s trhem</a:t>
          </a:r>
          <a:endParaRPr lang="cs-CZ" dirty="0"/>
        </a:p>
      </dgm:t>
    </dgm:pt>
    <dgm:pt modelId="{B247FF2B-3DA4-4748-9437-C3414FD9E279}" type="parTrans" cxnId="{8451E85F-25AF-420B-AE7B-79DDC35B93E5}">
      <dgm:prSet/>
      <dgm:spPr/>
      <dgm:t>
        <a:bodyPr/>
        <a:lstStyle/>
        <a:p>
          <a:endParaRPr lang="cs-CZ"/>
        </a:p>
      </dgm:t>
    </dgm:pt>
    <dgm:pt modelId="{8B74DE8D-2DCB-46EB-ACCD-7541458724C9}" type="sibTrans" cxnId="{8451E85F-25AF-420B-AE7B-79DDC35B93E5}">
      <dgm:prSet/>
      <dgm:spPr/>
      <dgm:t>
        <a:bodyPr/>
        <a:lstStyle/>
        <a:p>
          <a:endParaRPr lang="cs-CZ"/>
        </a:p>
      </dgm:t>
    </dgm:pt>
    <dgm:pt modelId="{9523DB37-E68F-41F2-BF4A-3E485AF1F122}">
      <dgm:prSet phldrT="[Text]"/>
      <dgm:spPr/>
      <dgm:t>
        <a:bodyPr/>
        <a:lstStyle/>
        <a:p>
          <a:r>
            <a:rPr lang="cs-CZ" dirty="0" smtClean="0"/>
            <a:t>Volba hodnotících kritérií</a:t>
          </a:r>
          <a:endParaRPr lang="cs-CZ" dirty="0"/>
        </a:p>
      </dgm:t>
    </dgm:pt>
    <dgm:pt modelId="{F728E7DA-1B97-47B5-83DF-447E71148274}" type="parTrans" cxnId="{649EC2EF-1ED9-4FF0-8D94-E6F0434D3086}">
      <dgm:prSet/>
      <dgm:spPr/>
      <dgm:t>
        <a:bodyPr/>
        <a:lstStyle/>
        <a:p>
          <a:endParaRPr lang="cs-CZ"/>
        </a:p>
      </dgm:t>
    </dgm:pt>
    <dgm:pt modelId="{C7167E91-BBE0-4149-AD7D-8BB0413D4F99}" type="sibTrans" cxnId="{649EC2EF-1ED9-4FF0-8D94-E6F0434D3086}">
      <dgm:prSet/>
      <dgm:spPr/>
      <dgm:t>
        <a:bodyPr/>
        <a:lstStyle/>
        <a:p>
          <a:endParaRPr lang="cs-CZ"/>
        </a:p>
      </dgm:t>
    </dgm:pt>
    <dgm:pt modelId="{EB3B45F9-D569-4CF4-BC0C-6B76CBE533AB}">
      <dgm:prSet phldrT="[Text]"/>
      <dgm:spPr/>
      <dgm:t>
        <a:bodyPr/>
        <a:lstStyle/>
        <a:p>
          <a:r>
            <a:rPr lang="cs-CZ" dirty="0" smtClean="0"/>
            <a:t>Vymezení předmětu</a:t>
          </a:r>
        </a:p>
      </dgm:t>
    </dgm:pt>
    <dgm:pt modelId="{24EA1C95-FD17-4163-847C-9339A752B1BE}" type="parTrans" cxnId="{A0B674FF-E635-420D-9640-9C7B9482418B}">
      <dgm:prSet/>
      <dgm:spPr/>
      <dgm:t>
        <a:bodyPr/>
        <a:lstStyle/>
        <a:p>
          <a:endParaRPr lang="cs-CZ"/>
        </a:p>
      </dgm:t>
    </dgm:pt>
    <dgm:pt modelId="{CF6CA015-A145-4A92-B9EF-B192BE0DCFB0}" type="sibTrans" cxnId="{A0B674FF-E635-420D-9640-9C7B9482418B}">
      <dgm:prSet/>
      <dgm:spPr/>
      <dgm:t>
        <a:bodyPr/>
        <a:lstStyle/>
        <a:p>
          <a:endParaRPr lang="cs-CZ"/>
        </a:p>
      </dgm:t>
    </dgm:pt>
    <dgm:pt modelId="{644AC786-02ED-43E4-ABF8-0C419B91D4BC}" type="pres">
      <dgm:prSet presAssocID="{FC61E03D-5CD4-4F8C-BE25-B8546E4AE20D}" presName="compositeShape" presStyleCnt="0">
        <dgm:presLayoutVars>
          <dgm:chMax val="7"/>
          <dgm:dir/>
          <dgm:resizeHandles val="exact"/>
        </dgm:presLayoutVars>
      </dgm:prSet>
      <dgm:spPr/>
    </dgm:pt>
    <dgm:pt modelId="{418AD4EA-DA92-4653-B61E-0E6444987A0D}" type="pres">
      <dgm:prSet presAssocID="{F844642D-26D8-488C-BB8B-42D6772FD7E2}" presName="circ1" presStyleLbl="vennNode1" presStyleIdx="0" presStyleCnt="3"/>
      <dgm:spPr/>
    </dgm:pt>
    <dgm:pt modelId="{BEF4E643-7204-42E3-8F44-C02A672674DA}" type="pres">
      <dgm:prSet presAssocID="{F844642D-26D8-488C-BB8B-42D6772FD7E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48F4C0C-7BF7-4F5D-9890-EE15D552ACA7}" type="pres">
      <dgm:prSet presAssocID="{9523DB37-E68F-41F2-BF4A-3E485AF1F122}" presName="circ2" presStyleLbl="vennNode1" presStyleIdx="1" presStyleCnt="3"/>
      <dgm:spPr/>
      <dgm:t>
        <a:bodyPr/>
        <a:lstStyle/>
        <a:p>
          <a:endParaRPr lang="cs-CZ"/>
        </a:p>
      </dgm:t>
    </dgm:pt>
    <dgm:pt modelId="{3F06DD7C-645A-4738-A539-ED05CB2329EB}" type="pres">
      <dgm:prSet presAssocID="{9523DB37-E68F-41F2-BF4A-3E485AF1F12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AB760B-3045-4128-AC82-C3FDB9C3FF3F}" type="pres">
      <dgm:prSet presAssocID="{EB3B45F9-D569-4CF4-BC0C-6B76CBE533AB}" presName="circ3" presStyleLbl="vennNode1" presStyleIdx="2" presStyleCnt="3"/>
      <dgm:spPr/>
      <dgm:t>
        <a:bodyPr/>
        <a:lstStyle/>
        <a:p>
          <a:endParaRPr lang="cs-CZ"/>
        </a:p>
      </dgm:t>
    </dgm:pt>
    <dgm:pt modelId="{A84E9EA4-9A1E-4D89-A1B4-B850DBD2BFC7}" type="pres">
      <dgm:prSet presAssocID="{EB3B45F9-D569-4CF4-BC0C-6B76CBE533A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7FE7326-BB15-42E7-8BBA-2F6C863BC81C}" type="presOf" srcId="{9523DB37-E68F-41F2-BF4A-3E485AF1F122}" destId="{3F06DD7C-645A-4738-A539-ED05CB2329EB}" srcOrd="1" destOrd="0" presId="urn:microsoft.com/office/officeart/2005/8/layout/venn1"/>
    <dgm:cxn modelId="{F896A382-BCCE-42C7-9A2F-E4F6CA092535}" type="presOf" srcId="{EB3B45F9-D569-4CF4-BC0C-6B76CBE533AB}" destId="{ABAB760B-3045-4128-AC82-C3FDB9C3FF3F}" srcOrd="0" destOrd="0" presId="urn:microsoft.com/office/officeart/2005/8/layout/venn1"/>
    <dgm:cxn modelId="{BA808F74-A854-44C7-AAB0-A32EC188F1B1}" type="presOf" srcId="{EB3B45F9-D569-4CF4-BC0C-6B76CBE533AB}" destId="{A84E9EA4-9A1E-4D89-A1B4-B850DBD2BFC7}" srcOrd="1" destOrd="0" presId="urn:microsoft.com/office/officeart/2005/8/layout/venn1"/>
    <dgm:cxn modelId="{8451E85F-25AF-420B-AE7B-79DDC35B93E5}" srcId="{FC61E03D-5CD4-4F8C-BE25-B8546E4AE20D}" destId="{F844642D-26D8-488C-BB8B-42D6772FD7E2}" srcOrd="0" destOrd="0" parTransId="{B247FF2B-3DA4-4748-9437-C3414FD9E279}" sibTransId="{8B74DE8D-2DCB-46EB-ACCD-7541458724C9}"/>
    <dgm:cxn modelId="{7FFB3485-65DF-4ED4-B54D-212526DE2FE1}" type="presOf" srcId="{FC61E03D-5CD4-4F8C-BE25-B8546E4AE20D}" destId="{644AC786-02ED-43E4-ABF8-0C419B91D4BC}" srcOrd="0" destOrd="0" presId="urn:microsoft.com/office/officeart/2005/8/layout/venn1"/>
    <dgm:cxn modelId="{649EC2EF-1ED9-4FF0-8D94-E6F0434D3086}" srcId="{FC61E03D-5CD4-4F8C-BE25-B8546E4AE20D}" destId="{9523DB37-E68F-41F2-BF4A-3E485AF1F122}" srcOrd="1" destOrd="0" parTransId="{F728E7DA-1B97-47B5-83DF-447E71148274}" sibTransId="{C7167E91-BBE0-4149-AD7D-8BB0413D4F99}"/>
    <dgm:cxn modelId="{A0B674FF-E635-420D-9640-9C7B9482418B}" srcId="{FC61E03D-5CD4-4F8C-BE25-B8546E4AE20D}" destId="{EB3B45F9-D569-4CF4-BC0C-6B76CBE533AB}" srcOrd="2" destOrd="0" parTransId="{24EA1C95-FD17-4163-847C-9339A752B1BE}" sibTransId="{CF6CA015-A145-4A92-B9EF-B192BE0DCFB0}"/>
    <dgm:cxn modelId="{32FC454C-84D5-47E6-BA39-13AEFD6CEE7A}" type="presOf" srcId="{F844642D-26D8-488C-BB8B-42D6772FD7E2}" destId="{418AD4EA-DA92-4653-B61E-0E6444987A0D}" srcOrd="0" destOrd="0" presId="urn:microsoft.com/office/officeart/2005/8/layout/venn1"/>
    <dgm:cxn modelId="{05C3E107-7A1D-482D-9857-F54752D665DD}" type="presOf" srcId="{F844642D-26D8-488C-BB8B-42D6772FD7E2}" destId="{BEF4E643-7204-42E3-8F44-C02A672674DA}" srcOrd="1" destOrd="0" presId="urn:microsoft.com/office/officeart/2005/8/layout/venn1"/>
    <dgm:cxn modelId="{D50D14B8-1045-4DEF-B54E-2157EEEDF9F7}" type="presOf" srcId="{9523DB37-E68F-41F2-BF4A-3E485AF1F122}" destId="{D48F4C0C-7BF7-4F5D-9890-EE15D552ACA7}" srcOrd="0" destOrd="0" presId="urn:microsoft.com/office/officeart/2005/8/layout/venn1"/>
    <dgm:cxn modelId="{A8F3452B-84D2-4BA3-9C86-0329D6A1EDEC}" type="presParOf" srcId="{644AC786-02ED-43E4-ABF8-0C419B91D4BC}" destId="{418AD4EA-DA92-4653-B61E-0E6444987A0D}" srcOrd="0" destOrd="0" presId="urn:microsoft.com/office/officeart/2005/8/layout/venn1"/>
    <dgm:cxn modelId="{19526139-BDEC-4B02-80C2-0C1C5CC84BC9}" type="presParOf" srcId="{644AC786-02ED-43E4-ABF8-0C419B91D4BC}" destId="{BEF4E643-7204-42E3-8F44-C02A672674DA}" srcOrd="1" destOrd="0" presId="urn:microsoft.com/office/officeart/2005/8/layout/venn1"/>
    <dgm:cxn modelId="{53D2C20C-5831-4657-BC4F-75AD621329B9}" type="presParOf" srcId="{644AC786-02ED-43E4-ABF8-0C419B91D4BC}" destId="{D48F4C0C-7BF7-4F5D-9890-EE15D552ACA7}" srcOrd="2" destOrd="0" presId="urn:microsoft.com/office/officeart/2005/8/layout/venn1"/>
    <dgm:cxn modelId="{CD5529E2-5C95-4B88-A986-F56ADFEE5ABF}" type="presParOf" srcId="{644AC786-02ED-43E4-ABF8-0C419B91D4BC}" destId="{3F06DD7C-645A-4738-A539-ED05CB2329EB}" srcOrd="3" destOrd="0" presId="urn:microsoft.com/office/officeart/2005/8/layout/venn1"/>
    <dgm:cxn modelId="{2A1E0FC5-DF12-46DD-9AC9-ADA483523D5D}" type="presParOf" srcId="{644AC786-02ED-43E4-ABF8-0C419B91D4BC}" destId="{ABAB760B-3045-4128-AC82-C3FDB9C3FF3F}" srcOrd="4" destOrd="0" presId="urn:microsoft.com/office/officeart/2005/8/layout/venn1"/>
    <dgm:cxn modelId="{EB8F1A90-764C-4D71-BC23-AE81446EF5EF}" type="presParOf" srcId="{644AC786-02ED-43E4-ABF8-0C419B91D4BC}" destId="{A84E9EA4-9A1E-4D89-A1B4-B850DBD2BFC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8AD4EA-DA92-4653-B61E-0E6444987A0D}">
      <dsp:nvSpPr>
        <dsp:cNvPr id="0" name=""/>
        <dsp:cNvSpPr/>
      </dsp:nvSpPr>
      <dsp:spPr>
        <a:xfrm>
          <a:off x="1530860" y="39725"/>
          <a:ext cx="1906830" cy="190683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Seznámení se s trhem</a:t>
          </a:r>
          <a:endParaRPr lang="cs-CZ" sz="1800" kern="1200" dirty="0"/>
        </a:p>
      </dsp:txBody>
      <dsp:txXfrm>
        <a:off x="1785104" y="373420"/>
        <a:ext cx="1398342" cy="858073"/>
      </dsp:txXfrm>
    </dsp:sp>
    <dsp:sp modelId="{D48F4C0C-7BF7-4F5D-9890-EE15D552ACA7}">
      <dsp:nvSpPr>
        <dsp:cNvPr id="0" name=""/>
        <dsp:cNvSpPr/>
      </dsp:nvSpPr>
      <dsp:spPr>
        <a:xfrm>
          <a:off x="2218908" y="1231494"/>
          <a:ext cx="1906830" cy="190683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Volba hodnotících kritérií</a:t>
          </a:r>
          <a:endParaRPr lang="cs-CZ" sz="1800" kern="1200" dirty="0"/>
        </a:p>
      </dsp:txBody>
      <dsp:txXfrm>
        <a:off x="2802081" y="1724092"/>
        <a:ext cx="1144098" cy="1048756"/>
      </dsp:txXfrm>
    </dsp:sp>
    <dsp:sp modelId="{ABAB760B-3045-4128-AC82-C3FDB9C3FF3F}">
      <dsp:nvSpPr>
        <dsp:cNvPr id="0" name=""/>
        <dsp:cNvSpPr/>
      </dsp:nvSpPr>
      <dsp:spPr>
        <a:xfrm>
          <a:off x="842812" y="1231494"/>
          <a:ext cx="1906830" cy="190683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Vymezení předmětu</a:t>
          </a:r>
        </a:p>
      </dsp:txBody>
      <dsp:txXfrm>
        <a:off x="1022372" y="1724092"/>
        <a:ext cx="1144098" cy="104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60273-3DEF-4E95-ABA6-74525A14DC39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255BB-A036-4DEF-9816-886B513AB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275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Demonstrativní výčet + ZPŘ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255BB-A036-4DEF-9816-886B513AB79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75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SOVZ, 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255BB-A036-4DEF-9816-886B513AB79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98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2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1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86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10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46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55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20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50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70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36310-1A0F-4761-B936-2DCB8526DC33}" type="datetimeFigureOut">
              <a:rPr lang="cs-CZ" smtClean="0"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7EEA-14A1-4FB1-A6D9-BDAFCDCA6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0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75606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Legislativní rámec podpory kvality ve veřejném nakupování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111810"/>
            <a:ext cx="6400800" cy="5211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Mgr. Kamil Jelínek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91881" y="3975907"/>
            <a:ext cx="2593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Konference #czechmed21</a:t>
            </a:r>
          </a:p>
          <a:p>
            <a:pPr algn="ctr"/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21.3.2019</a:t>
            </a:r>
            <a:endParaRPr lang="cs-CZ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pro stanovená nákladů ŽC</a:t>
            </a:r>
            <a:endParaRPr lang="cs-CZ" dirty="0"/>
          </a:p>
        </p:txBody>
      </p:sp>
      <p:sp>
        <p:nvSpPr>
          <p:cNvPr id="4" name="Zástupný symbol pro obsah 6"/>
          <p:cNvSpPr txBox="1">
            <a:spLocks/>
          </p:cNvSpPr>
          <p:nvPr/>
        </p:nvSpPr>
        <p:spPr>
          <a:xfrm>
            <a:off x="3966179" y="1329612"/>
            <a:ext cx="2232248" cy="5615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1800" dirty="0" smtClean="0"/>
              <a:t>Metodu ke stanovení nákladů ŽC</a:t>
            </a:r>
            <a:endParaRPr lang="cs-CZ" dirty="0"/>
          </a:p>
        </p:txBody>
      </p:sp>
      <p:sp>
        <p:nvSpPr>
          <p:cNvPr id="5" name="Zástupný symbol pro obsah 6"/>
          <p:cNvSpPr txBox="1">
            <a:spLocks/>
          </p:cNvSpPr>
          <p:nvPr/>
        </p:nvSpPr>
        <p:spPr>
          <a:xfrm>
            <a:off x="797827" y="1338557"/>
            <a:ext cx="2304256" cy="5615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1800" dirty="0" smtClean="0"/>
              <a:t>Údaje, která mají účastníci poskytnout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3551891" y="1484297"/>
            <a:ext cx="0" cy="27003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407875" y="1610367"/>
            <a:ext cx="288032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5508104" y="2301720"/>
            <a:ext cx="2880320" cy="54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Objektivně ověřitelných a nediskriminačních kritériích 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508104" y="3057804"/>
            <a:ext cx="2880320" cy="54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Přístupná všem dodavatelům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5508104" y="3795887"/>
            <a:ext cx="2880320" cy="1080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Založená na údajích, které mohou dodavatelé poskytnout bez nepřiměřeného úsilí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0" name="Přímá spojnice 19"/>
          <p:cNvCxnSpPr/>
          <p:nvPr/>
        </p:nvCxnSpPr>
        <p:spPr>
          <a:xfrm>
            <a:off x="4860032" y="2031690"/>
            <a:ext cx="0" cy="2257496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860032" y="4289186"/>
            <a:ext cx="504056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4860032" y="3327834"/>
            <a:ext cx="504056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4860032" y="2571750"/>
            <a:ext cx="504056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aoblený obdélník 26"/>
          <p:cNvSpPr/>
          <p:nvPr/>
        </p:nvSpPr>
        <p:spPr>
          <a:xfrm>
            <a:off x="4211960" y="1977684"/>
            <a:ext cx="4536504" cy="3024336"/>
          </a:xfrm>
          <a:prstGeom prst="round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6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Odbavovací systém - Pardubice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Celková nabídková cena</a:t>
                </a:r>
              </a:p>
              <a:p>
                <a:pPr marL="2286000" lvl="5" indent="0">
                  <a:buNone/>
                </a:pPr>
                <a:endParaRPr lang="cs-CZ" dirty="0" smtClean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cs-CZ" dirty="0" smtClean="0"/>
                  <a:t>Cena za dodávku, montáž a zprovoznění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cs-CZ" dirty="0" smtClean="0"/>
                  <a:t>Měsíční servisní poplatek (</a:t>
                </a:r>
                <a:r>
                  <a:rPr lang="cs-CZ" dirty="0" err="1" smtClean="0"/>
                  <a:t>Ps</a:t>
                </a:r>
                <a:r>
                  <a:rPr lang="cs-CZ" dirty="0" smtClean="0"/>
                  <a:t>)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cs-CZ" dirty="0" smtClean="0"/>
                  <a:t>Cena za 1 hodinu mimozáručního servisu (</a:t>
                </a:r>
                <a:r>
                  <a:rPr lang="cs-CZ" dirty="0" err="1"/>
                  <a:t>P</a:t>
                </a:r>
                <a:r>
                  <a:rPr lang="cs-CZ" dirty="0" err="1" smtClean="0"/>
                  <a:t>h</a:t>
                </a:r>
                <a:r>
                  <a:rPr lang="cs-CZ" dirty="0" smtClean="0"/>
                  <a:t>)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cs-CZ" dirty="0" smtClean="0"/>
                  <a:t>Platba za výjezd k mimozáručnímu servisu (</a:t>
                </a:r>
                <a:r>
                  <a:rPr lang="cs-CZ" dirty="0" err="1" smtClean="0"/>
                  <a:t>Pv</a:t>
                </a:r>
                <a:r>
                  <a:rPr lang="cs-CZ" dirty="0" smtClean="0"/>
                  <a:t>)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endParaRPr lang="cs-CZ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  <m:r>
                        <a:rPr lang="cs-CZ" b="0" i="1" smtClean="0">
                          <a:latin typeface="Cambria Math"/>
                        </a:rPr>
                        <m:t>Ž</m:t>
                      </m:r>
                      <m:r>
                        <a:rPr lang="cs-CZ" b="0" i="1" smtClean="0">
                          <a:latin typeface="Cambria Math"/>
                        </a:rPr>
                        <m:t>𝐶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𝐶𝑑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+120∗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𝑃𝑠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+240 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𝑃𝑣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+2000∗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𝑃h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Nemocniční 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00151"/>
            <a:ext cx="8784976" cy="339447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Celková nabídková cena – náklady životního cyklu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Cena plnění za dodávku a implementaci NIS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cs-CZ" dirty="0" smtClean="0"/>
              <a:t>Cena za licenci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cs-CZ" dirty="0" smtClean="0"/>
              <a:t>Cena za jeden člověkoden (projektový vedoucí, konzultant, programátor)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Cena plnění za následnou podporu a servisní služby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cs-CZ" dirty="0" smtClean="0"/>
              <a:t>Měsíční paušální cena za údržbu NIS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cs-CZ" dirty="0" smtClean="0"/>
              <a:t>Cena za jeden člověkoden rozvoje (konzultant, programátor)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 smtClean="0"/>
              <a:t>Ostatní náklady životního cyklu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cs-CZ" dirty="0" smtClean="0"/>
              <a:t>Veškeré dodatečné náklady zadavatele na hardware a software nezbytný pro spěšnou a funkční implementaci NIS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Generální dodávka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45983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1800" i="1" dirty="0" smtClean="0"/>
              <a:t>„</a:t>
            </a:r>
            <a:r>
              <a:rPr lang="cs-CZ" sz="1800" i="1" dirty="0"/>
              <a:t>Za objektivní měřítko ekonomické výhodnosti nabídky považuje Zadavatel celkové náklady, které vynaloží na pořízení zadávaného díla a na vytápění, ohřev teplé užitkové vody, chlazení, větrání a udržování vlhkosti vzduchu v budovaném díle za prvních 25 let  jeho provozu, s přihlédnutím k časové hodnotě vynaložených peněz. Ekonomická výhodnost nabídky je proto – při cenách elektrické energie a tepla a při režimu využívání díla  shodných pro všechny nabídky - závislá na nabídkové ceně díla a na technických parametrech nabízeného díla významných pro vytápění, ohřev teplé užitkové vody, chlazení, větrání a udržování vlhkosti vzduchu v něm</a:t>
            </a:r>
            <a:r>
              <a:rPr lang="cs-CZ" sz="1800" i="1" dirty="0" smtClean="0"/>
              <a:t>.“</a:t>
            </a:r>
          </a:p>
          <a:p>
            <a:pPr marL="0" indent="0" algn="just">
              <a:buNone/>
            </a:pPr>
            <a:endParaRPr lang="cs-CZ" sz="1800" i="1" dirty="0"/>
          </a:p>
          <a:p>
            <a:pPr algn="just"/>
            <a:r>
              <a:rPr lang="cs-CZ" sz="1800" dirty="0" smtClean="0"/>
              <a:t>Hodnotící kritéria</a:t>
            </a:r>
          </a:p>
          <a:p>
            <a:pPr lvl="2" algn="just">
              <a:buFont typeface="+mj-lt"/>
              <a:buAutoNum type="arabicPeriod"/>
            </a:pPr>
            <a:r>
              <a:rPr lang="cs-CZ" sz="1800" dirty="0" smtClean="0"/>
              <a:t>Nabídková cena</a:t>
            </a:r>
          </a:p>
          <a:p>
            <a:pPr lvl="2" algn="just">
              <a:buFont typeface="+mj-lt"/>
              <a:buAutoNum type="arabicPeriod"/>
            </a:pPr>
            <a:r>
              <a:rPr lang="cs-CZ" sz="1800" dirty="0" smtClean="0"/>
              <a:t>Technické </a:t>
            </a:r>
            <a:r>
              <a:rPr lang="cs-CZ" sz="1800" dirty="0"/>
              <a:t>parametry nabízeného díla významné pro vytápění, ohřev teplé užitkové vody, chlazení, větrání a udržování vlhkosti vzduchu v </a:t>
            </a:r>
            <a:r>
              <a:rPr lang="cs-CZ" sz="1800" dirty="0" smtClean="0"/>
              <a:t>něm</a:t>
            </a:r>
          </a:p>
          <a:p>
            <a:pPr lvl="2" algn="just">
              <a:buFont typeface="+mj-lt"/>
              <a:buAutoNum type="arabicPeriod"/>
            </a:pPr>
            <a:endParaRPr lang="cs-CZ" sz="1800" dirty="0" smtClean="0"/>
          </a:p>
          <a:p>
            <a:pPr algn="just"/>
            <a:r>
              <a:rPr lang="cs-CZ" sz="1600" dirty="0" smtClean="0"/>
              <a:t>Váha HK nestanovena – součet obou hodnot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8436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9493"/>
            <a:ext cx="8782082" cy="4237118"/>
          </a:xfrm>
        </p:spPr>
      </p:pic>
    </p:spTree>
    <p:extLst>
      <p:ext uri="{BB962C8B-B14F-4D97-AF65-F5344CB8AC3E}">
        <p14:creationId xmlns:p14="http://schemas.microsoft.com/office/powerpoint/2010/main" val="26043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tržní konzultace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11065"/>
              </p:ext>
            </p:extLst>
          </p:nvPr>
        </p:nvGraphicFramePr>
        <p:xfrm>
          <a:off x="1979712" y="1275606"/>
          <a:ext cx="4968552" cy="3178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5623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987574"/>
            <a:ext cx="7365504" cy="3394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 smtClean="0"/>
          </a:p>
          <a:p>
            <a:pPr marL="0" indent="0" algn="just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600" dirty="0"/>
              <a:t>K</a:t>
            </a:r>
            <a:r>
              <a:rPr lang="cs-CZ" sz="2600" dirty="0" smtClean="0"/>
              <a:t>líčem k úspěchu zadávacího řízení a následné spokojenosti zadavatele je rozumná volba hodnotících kritérií.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938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7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987574"/>
            <a:ext cx="7365504" cy="33944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800" dirty="0" smtClean="0"/>
              <a:t>Jaké možnosti při hodnocení nabídek zákon zadavatelům poskytuje?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dirty="0" smtClean="0"/>
              <a:t>Jaké jsou trendy v hodnocení nabídek?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dirty="0" smtClean="0"/>
              <a:t>Jak může zadavatel nastavit hodnocení nabídek tak, aby získal plnění, které bude nejvíce vyhovovat jeho potřebám?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705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nabídek 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683568" y="2643758"/>
            <a:ext cx="2880320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Ekonomická výhodnost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5076056" y="1275606"/>
            <a:ext cx="2880320" cy="594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Poměr nejnižší nabídkové ceny a kvality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076056" y="3939902"/>
            <a:ext cx="288032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Nejnižší náklady životního cyklu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076056" y="3003798"/>
            <a:ext cx="2880320" cy="6003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Nejnižší nabídková cena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076056" y="2139702"/>
            <a:ext cx="2880320" cy="612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Poměr nákladů životního cyklu a kvality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Přímá spojnice 11"/>
          <p:cNvCxnSpPr/>
          <p:nvPr/>
        </p:nvCxnSpPr>
        <p:spPr>
          <a:xfrm flipH="1">
            <a:off x="3779912" y="1653648"/>
            <a:ext cx="1152128" cy="1098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779912" y="3111810"/>
            <a:ext cx="1152128" cy="1026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779912" y="2482602"/>
            <a:ext cx="1152128" cy="413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779912" y="3003798"/>
            <a:ext cx="1152128" cy="330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53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kvality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043608" y="1761660"/>
            <a:ext cx="1656184" cy="5400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MUSÍ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038176" y="3165816"/>
            <a:ext cx="1656184" cy="5400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NESMÍ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283968" y="1351124"/>
            <a:ext cx="2880320" cy="54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Spojená s předmětem VZ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283968" y="2139702"/>
            <a:ext cx="2880320" cy="54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Porovnatelná a ověřitelná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283968" y="2931790"/>
            <a:ext cx="2880320" cy="10801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Smluvní podmínky, jejichž účelem je utvrzení povinnosti dodavatele, nebo platební podmínky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 flipV="1">
            <a:off x="2843808" y="1621154"/>
            <a:ext cx="1296144" cy="410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843808" y="2139702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843808" y="343584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31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kvalitativních HK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13589"/>
            <a:ext cx="6876256" cy="343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kvalitativních 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53648"/>
            <a:ext cx="7704856" cy="271830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i="1" dirty="0" smtClean="0"/>
              <a:t>„Cílem musí být </a:t>
            </a:r>
            <a:r>
              <a:rPr lang="cs-CZ" b="1" i="1" u="sng" dirty="0" smtClean="0"/>
              <a:t>nejen cenově nejvýhodnější</a:t>
            </a:r>
            <a:r>
              <a:rPr lang="cs-CZ" i="1" dirty="0" smtClean="0"/>
              <a:t>, ale především i </a:t>
            </a:r>
            <a:r>
              <a:rPr lang="cs-CZ" b="1" i="1" u="sng" dirty="0" smtClean="0"/>
              <a:t>kvalitativně odpovídající plnění </a:t>
            </a:r>
            <a:r>
              <a:rPr lang="cs-CZ" i="1" dirty="0" smtClean="0"/>
              <a:t>veřejné zakázky. Zadavatel by měl v rámci veřejné zakázky dostat odpovídající hodnotu za peníze“, </a:t>
            </a:r>
            <a:r>
              <a:rPr lang="cs-CZ" dirty="0" smtClean="0"/>
              <a:t>čehož má být dosahováno především zvýšením</a:t>
            </a:r>
            <a:r>
              <a:rPr lang="cs-CZ" i="1" dirty="0" smtClean="0"/>
              <a:t> „podílu </a:t>
            </a:r>
            <a:r>
              <a:rPr lang="cs-CZ" i="1" dirty="0"/>
              <a:t>zakázek soutěžených </a:t>
            </a:r>
            <a:r>
              <a:rPr lang="cs-CZ" b="1" i="1" u="sng" dirty="0"/>
              <a:t>kritériem kvality </a:t>
            </a:r>
            <a:r>
              <a:rPr lang="cs-CZ" i="1" dirty="0"/>
              <a:t>v porovnání se zakázkami soutěženými pouze </a:t>
            </a:r>
            <a:r>
              <a:rPr lang="cs-CZ" i="1" dirty="0" smtClean="0"/>
              <a:t>cenou“.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(DZ)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hodnocení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83568" y="1201947"/>
            <a:ext cx="2088232" cy="5704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1800" dirty="0" smtClean="0"/>
              <a:t>Kritéria hodnocení</a:t>
            </a:r>
            <a:endParaRPr lang="cs-CZ" dirty="0"/>
          </a:p>
        </p:txBody>
      </p:sp>
      <p:sp>
        <p:nvSpPr>
          <p:cNvPr id="8" name="Zástupný symbol pro obsah 6"/>
          <p:cNvSpPr txBox="1">
            <a:spLocks/>
          </p:cNvSpPr>
          <p:nvPr/>
        </p:nvSpPr>
        <p:spPr>
          <a:xfrm>
            <a:off x="6228184" y="1206420"/>
            <a:ext cx="2232248" cy="5615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1800" dirty="0" smtClean="0"/>
              <a:t>Váha HK nebo jiný matematický vztah</a:t>
            </a:r>
            <a:endParaRPr lang="cs-CZ" dirty="0"/>
          </a:p>
        </p:txBody>
      </p:sp>
      <p:sp>
        <p:nvSpPr>
          <p:cNvPr id="9" name="Zástupný symbol pro obsah 6"/>
          <p:cNvSpPr txBox="1">
            <a:spLocks/>
          </p:cNvSpPr>
          <p:nvPr/>
        </p:nvSpPr>
        <p:spPr>
          <a:xfrm>
            <a:off x="3347864" y="1215365"/>
            <a:ext cx="2304256" cy="5615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1800" dirty="0" smtClean="0"/>
              <a:t>Metodu vyhodnocení nabídek</a:t>
            </a:r>
            <a:endParaRPr lang="cs-CZ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3056785" y="1396920"/>
            <a:ext cx="0" cy="27003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915816" y="1531935"/>
            <a:ext cx="288032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957912" y="1361105"/>
            <a:ext cx="0" cy="27003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823018" y="1496120"/>
            <a:ext cx="269788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55576" y="2031690"/>
            <a:ext cx="7704856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700" i="1" dirty="0" smtClean="0"/>
              <a:t>„zadávací dokumentace musí být jednoznačná, jelikož musí být zcela patrno, v jakých otázkách a jak konkrétně spolu budou jednotlivé nabídky „soutěžit“. Rovněž jednotlivá dílčí kritéria a jejich hodnocení musí být natolik </a:t>
            </a:r>
            <a:r>
              <a:rPr lang="cs-CZ" sz="1700" b="1" i="1" u="sng" dirty="0" smtClean="0"/>
              <a:t>konkrétní, přesné a jednoznačné</a:t>
            </a:r>
            <a:r>
              <a:rPr lang="cs-CZ" sz="1700" i="1" dirty="0" smtClean="0"/>
              <a:t>, aby se každému z uchazečů dostalo informací téhož materiálního obsahu a aby bylo následně zřetelně přezkoumatelné, zda zadavatel hodnotil nabídky tak, jak předeslal v zadávacích podmínkách. Nemůže tedy obstát taková zadávací dokumentace, z níž požadavky na zpracování nabídky a následně hodnotící kritéria nejsou zcela srozumitelná a jednoznačná, tj. pokud objektivně připouštějí rozdílný výklad a vzniká tak interpretační nejistota“</a:t>
            </a:r>
          </a:p>
          <a:p>
            <a:pPr algn="just"/>
            <a:endParaRPr lang="cs-CZ" sz="1700" i="1" dirty="0" smtClean="0"/>
          </a:p>
          <a:p>
            <a:pPr algn="just"/>
            <a:r>
              <a:rPr lang="cs-CZ" sz="17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cs-CZ" sz="17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			  </a:t>
            </a: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</a:t>
            </a:r>
            <a:r>
              <a:rPr lang="cs-CZ" sz="1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Afs</a:t>
            </a: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86/2008-222</a:t>
            </a:r>
            <a:endParaRPr lang="cs-CZ" sz="1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3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váhy jednotlivým HK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707654"/>
                <a:ext cx="8229600" cy="6695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Počet bodů kritéria 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h𝑜𝑑𝑛𝑜𝑡𝑎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𝑝𝑜𝑠𝑢𝑧𝑜𝑣𝑎𝑛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é 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𝑛𝑎𝑏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𝑑𝑘𝑦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h𝑜𝑑𝑛𝑜𝑡𝑎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𝑛𝑒𝑗𝑙𝑒𝑝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ší 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𝑛𝑎𝑏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</m:t>
                        </m:r>
                        <m:r>
                          <a:rPr lang="cs-CZ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𝑑𝑘𝑦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2276872"/>
                <a:ext cx="8229600" cy="89269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 txBox="1">
                <a:spLocks/>
              </p:cNvSpPr>
              <p:nvPr/>
            </p:nvSpPr>
            <p:spPr>
              <a:xfrm>
                <a:off x="581472" y="3057804"/>
                <a:ext cx="8229600" cy="6695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Počet bodů kritéria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h𝑜𝑑𝑛𝑜𝑡𝑎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𝑝𝑜𝑠𝑢𝑧𝑜𝑣𝑎𝑛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é 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𝑛𝑎𝑏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𝑑𝑘𝑦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𝑧𝑎𝑑𝑎𝑣𝑎𝑡𝑒𝑙𝑒𝑚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𝑠𝑡𝑎𝑛𝑜𝑣𝑒𝑛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á 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𝑖𝑑𝑒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á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𝑙𝑛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í </m:t>
                        </m:r>
                        <m:r>
                          <a:rPr lang="cs-C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h𝑜𝑑𝑛𝑜𝑡𝑎</m:t>
                        </m:r>
                      </m:den>
                    </m:f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72" y="3057804"/>
                <a:ext cx="8229600" cy="6695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81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4" name="Zástupný symbol pro obsah 6"/>
          <p:cNvSpPr txBox="1">
            <a:spLocks/>
          </p:cNvSpPr>
          <p:nvPr/>
        </p:nvSpPr>
        <p:spPr>
          <a:xfrm>
            <a:off x="3320409" y="1438094"/>
            <a:ext cx="2592288" cy="9176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1800" dirty="0" smtClean="0"/>
              <a:t>Náklady zadavatele a jiných uživatelů v průběhu životního cyklu</a:t>
            </a:r>
            <a:endParaRPr lang="cs-CZ" dirty="0"/>
          </a:p>
        </p:txBody>
      </p:sp>
      <p:sp>
        <p:nvSpPr>
          <p:cNvPr id="5" name="Zástupný symbol pro obsah 6"/>
          <p:cNvSpPr txBox="1">
            <a:spLocks/>
          </p:cNvSpPr>
          <p:nvPr/>
        </p:nvSpPr>
        <p:spPr>
          <a:xfrm>
            <a:off x="3314183" y="2499742"/>
            <a:ext cx="2592288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1800" dirty="0" smtClean="0"/>
              <a:t>Náklady způsobené dopady do životního prostředí (vyčíslitelné)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926149" y="945596"/>
            <a:ext cx="1386148" cy="9285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Ostatní pořizovací náklady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926149" y="2090147"/>
            <a:ext cx="1386149" cy="918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Náklady související s užíváním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6848801" y="973831"/>
            <a:ext cx="1386148" cy="9285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Náklady na údržbu 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848801" y="2118380"/>
            <a:ext cx="1539623" cy="10692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Náklady spojené s koncem životnosti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7" name="Přímá spojnice 16"/>
          <p:cNvCxnSpPr/>
          <p:nvPr/>
        </p:nvCxnSpPr>
        <p:spPr>
          <a:xfrm flipV="1">
            <a:off x="6016683" y="1409859"/>
            <a:ext cx="688103" cy="302246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6016683" y="2129275"/>
            <a:ext cx="688103" cy="302246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456314" y="1373226"/>
            <a:ext cx="688103" cy="302246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2456314" y="2129275"/>
            <a:ext cx="688103" cy="302246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959768" y="3435847"/>
            <a:ext cx="7308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i="1" dirty="0" smtClean="0"/>
              <a:t>„</a:t>
            </a:r>
            <a:r>
              <a:rPr lang="cs-CZ" sz="1600" i="1" dirty="0"/>
              <a:t>aby zadavatel mohl lépe zhodnotit nejen cenu, kterou zaplatí za pořízení požadovaného plnění, ale i </a:t>
            </a:r>
            <a:r>
              <a:rPr lang="cs-CZ" sz="1600" b="1" i="1" u="sng" dirty="0"/>
              <a:t>náklady životního cyklu tohoto plnění, které mohou často pořizovací cenu mnohonásobně převýšit</a:t>
            </a:r>
            <a:r>
              <a:rPr lang="cs-CZ" sz="1600" i="1" dirty="0"/>
              <a:t>. Jinak řečeno, nejlevnější nabídka není vždy ekonomicky nejvýhodnější, zadavatel může pořídit nejlevnější plnění, ale jeho </a:t>
            </a:r>
            <a:r>
              <a:rPr lang="cs-CZ" sz="1600" b="1" i="1" u="sng" dirty="0"/>
              <a:t>provoz, údržba a další nezbytné náklady ho mohou stát v konečném důsledku daleko více</a:t>
            </a:r>
            <a:r>
              <a:rPr lang="cs-CZ" sz="1600" i="1" dirty="0"/>
              <a:t>, než kdyby na počátku investoval větší částku a pořídil plnění </a:t>
            </a:r>
            <a:r>
              <a:rPr lang="cs-CZ" sz="1600" i="1" dirty="0" smtClean="0"/>
              <a:t>kvalitněji“</a:t>
            </a:r>
          </a:p>
          <a:p>
            <a:pPr algn="just"/>
            <a:endParaRPr lang="cs-CZ" sz="1600" i="1" dirty="0" smtClean="0"/>
          </a:p>
          <a:p>
            <a:pPr algn="just"/>
            <a:r>
              <a:rPr lang="cs-CZ" sz="1600" i="1" dirty="0"/>
              <a:t>	</a:t>
            </a:r>
            <a:r>
              <a:rPr lang="cs-CZ" sz="1600" i="1" dirty="0" smtClean="0"/>
              <a:t>		           </a:t>
            </a:r>
            <a:r>
              <a:rPr lang="cs-CZ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ÚOHS-S367/2012/VZ-22545/2012/514/MDI</a:t>
            </a:r>
            <a:endParaRPr lang="cs-CZ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665</Words>
  <Application>Microsoft Office PowerPoint</Application>
  <PresentationFormat>Předvádění na obrazovce (16:9)</PresentationFormat>
  <Paragraphs>89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Legislativní rámec podpory kvality ve veřejném nakupování</vt:lpstr>
      <vt:lpstr>Prezentace aplikace PowerPoint</vt:lpstr>
      <vt:lpstr>Hodnocení nabídek </vt:lpstr>
      <vt:lpstr>Kritéria kvality</vt:lpstr>
      <vt:lpstr>Preference kvalitativních HK</vt:lpstr>
      <vt:lpstr>Preference kvalitativních HK</vt:lpstr>
      <vt:lpstr>Pravidla pro hodnocení</vt:lpstr>
      <vt:lpstr>Stanovení váhy jednotlivým HK</vt:lpstr>
      <vt:lpstr>Náklady životního cyklu</vt:lpstr>
      <vt:lpstr>Metoda pro stanovená nákladů ŽC</vt:lpstr>
      <vt:lpstr>Odbavovací systém - Pardubice</vt:lpstr>
      <vt:lpstr>Nemocniční informační systém</vt:lpstr>
      <vt:lpstr>Generální dodávka stavby</vt:lpstr>
      <vt:lpstr>Prezentace aplikace PowerPoint</vt:lpstr>
      <vt:lpstr>Předběžné tržní konzultace</vt:lpstr>
      <vt:lpstr>Prezentace aplikace PowerPoint</vt:lpstr>
      <vt:lpstr>Děkuji za pozornost</vt:lpstr>
    </vt:vector>
  </TitlesOfParts>
  <Company>KS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rámec podpory kvality ve veřejném nakupování</dc:title>
  <dc:creator>Jelínek Kamil</dc:creator>
  <cp:lastModifiedBy>Jelínek Kamil</cp:lastModifiedBy>
  <cp:revision>61</cp:revision>
  <dcterms:created xsi:type="dcterms:W3CDTF">2019-03-15T06:23:55Z</dcterms:created>
  <dcterms:modified xsi:type="dcterms:W3CDTF">2019-03-18T14:53:17Z</dcterms:modified>
</cp:coreProperties>
</file>