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70" r:id="rId5"/>
    <p:sldId id="260" r:id="rId6"/>
    <p:sldId id="271" r:id="rId7"/>
    <p:sldId id="261" r:id="rId8"/>
    <p:sldId id="272" r:id="rId9"/>
    <p:sldId id="273" r:id="rId10"/>
    <p:sldId id="263" r:id="rId11"/>
    <p:sldId id="267" r:id="rId12"/>
    <p:sldId id="268" r:id="rId13"/>
    <p:sldId id="274" r:id="rId14"/>
    <p:sldId id="265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77"/>
    <p:restoredTop sz="94649"/>
  </p:normalViewPr>
  <p:slideViewPr>
    <p:cSldViewPr snapToGrid="0" snapToObjects="1">
      <p:cViewPr varScale="1">
        <p:scale>
          <a:sx n="68" d="100"/>
          <a:sy n="68" d="100"/>
        </p:scale>
        <p:origin x="20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39850-57CF-AD42-9A4D-D3D7125FD855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A3AC2E66-5B88-D94C-A3A2-F10A69A59E0C}">
      <dgm:prSet phldrT="[Text]" custT="1"/>
      <dgm:spPr/>
      <dgm:t>
        <a:bodyPr/>
        <a:lstStyle/>
        <a:p>
          <a:r>
            <a:rPr lang="cs-CZ" sz="2800" dirty="0"/>
            <a:t>30 dní</a:t>
          </a:r>
        </a:p>
      </dgm:t>
    </dgm:pt>
    <dgm:pt modelId="{AB3567E3-892A-1E48-BFF7-813CDA3DED0C}" type="parTrans" cxnId="{FE7CC817-11BB-9840-96DE-1663F8BA9B42}">
      <dgm:prSet/>
      <dgm:spPr/>
      <dgm:t>
        <a:bodyPr/>
        <a:lstStyle/>
        <a:p>
          <a:endParaRPr lang="cs-CZ"/>
        </a:p>
      </dgm:t>
    </dgm:pt>
    <dgm:pt modelId="{E838F164-A80F-AF49-93C6-A071E0B7114C}" type="sibTrans" cxnId="{FE7CC817-11BB-9840-96DE-1663F8BA9B42}">
      <dgm:prSet/>
      <dgm:spPr/>
      <dgm:t>
        <a:bodyPr/>
        <a:lstStyle/>
        <a:p>
          <a:endParaRPr lang="cs-CZ"/>
        </a:p>
      </dgm:t>
    </dgm:pt>
    <dgm:pt modelId="{656F5017-0298-AC47-B345-F00C134CA8B5}" type="pres">
      <dgm:prSet presAssocID="{20F39850-57CF-AD42-9A4D-D3D7125FD855}" presName="Name0" presStyleCnt="0">
        <dgm:presLayoutVars>
          <dgm:dir/>
          <dgm:animLvl val="lvl"/>
          <dgm:resizeHandles val="exact"/>
        </dgm:presLayoutVars>
      </dgm:prSet>
      <dgm:spPr/>
    </dgm:pt>
    <dgm:pt modelId="{E49C35C6-494C-4047-973E-39D7B9A5F6E3}" type="pres">
      <dgm:prSet presAssocID="{20F39850-57CF-AD42-9A4D-D3D7125FD855}" presName="dummy" presStyleCnt="0"/>
      <dgm:spPr/>
    </dgm:pt>
    <dgm:pt modelId="{798B3A77-C828-8B45-A5EB-6A6050CD6B36}" type="pres">
      <dgm:prSet presAssocID="{20F39850-57CF-AD42-9A4D-D3D7125FD855}" presName="linH" presStyleCnt="0"/>
      <dgm:spPr/>
    </dgm:pt>
    <dgm:pt modelId="{0FBDADA8-BCF9-7E44-9B72-BF057B168C8B}" type="pres">
      <dgm:prSet presAssocID="{20F39850-57CF-AD42-9A4D-D3D7125FD855}" presName="padding1" presStyleCnt="0"/>
      <dgm:spPr/>
    </dgm:pt>
    <dgm:pt modelId="{C2C2298A-2C7D-CF4B-8334-09A82FD9F750}" type="pres">
      <dgm:prSet presAssocID="{A3AC2E66-5B88-D94C-A3A2-F10A69A59E0C}" presName="linV" presStyleCnt="0"/>
      <dgm:spPr/>
    </dgm:pt>
    <dgm:pt modelId="{2A1D7166-8405-0246-8698-B3D14A4452F1}" type="pres">
      <dgm:prSet presAssocID="{A3AC2E66-5B88-D94C-A3A2-F10A69A59E0C}" presName="spVertical1" presStyleCnt="0"/>
      <dgm:spPr/>
    </dgm:pt>
    <dgm:pt modelId="{835DF005-F814-FC48-949E-7EF018EF2247}" type="pres">
      <dgm:prSet presAssocID="{A3AC2E66-5B88-D94C-A3A2-F10A69A59E0C}" presName="parTx" presStyleLbl="revTx" presStyleIdx="0" presStyleCnt="1" custScaleY="514068" custLinFactNeighborX="-4278" custLinFactNeighborY="7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C8C76F-1DC6-A049-A80F-409AF7D77764}" type="pres">
      <dgm:prSet presAssocID="{A3AC2E66-5B88-D94C-A3A2-F10A69A59E0C}" presName="spVertical2" presStyleCnt="0"/>
      <dgm:spPr/>
    </dgm:pt>
    <dgm:pt modelId="{8155F94A-188B-194B-AB39-0277BCF41BF3}" type="pres">
      <dgm:prSet presAssocID="{A3AC2E66-5B88-D94C-A3A2-F10A69A59E0C}" presName="spVertical3" presStyleCnt="0"/>
      <dgm:spPr/>
    </dgm:pt>
    <dgm:pt modelId="{854A2217-96BA-6049-B994-2246D28C27F4}" type="pres">
      <dgm:prSet presAssocID="{20F39850-57CF-AD42-9A4D-D3D7125FD855}" presName="padding2" presStyleCnt="0"/>
      <dgm:spPr/>
    </dgm:pt>
    <dgm:pt modelId="{E3CCED2E-9289-BA44-8CBD-380C6E958105}" type="pres">
      <dgm:prSet presAssocID="{20F39850-57CF-AD42-9A4D-D3D7125FD855}" presName="negArrow" presStyleCnt="0"/>
      <dgm:spPr/>
    </dgm:pt>
    <dgm:pt modelId="{17B3878A-6869-A444-975D-30567A35E83B}" type="pres">
      <dgm:prSet presAssocID="{20F39850-57CF-AD42-9A4D-D3D7125FD855}" presName="backgroundArrow" presStyleLbl="node1" presStyleIdx="0" presStyleCnt="1" custScaleX="98186" custScaleY="148566" custLinFactNeighborX="-302" custLinFactNeighborY="-34524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</dgm:pt>
  </dgm:ptLst>
  <dgm:cxnLst>
    <dgm:cxn modelId="{9DE15BEF-D712-ED40-B144-8A46EA3E84B0}" type="presOf" srcId="{A3AC2E66-5B88-D94C-A3A2-F10A69A59E0C}" destId="{835DF005-F814-FC48-949E-7EF018EF2247}" srcOrd="0" destOrd="0" presId="urn:microsoft.com/office/officeart/2005/8/layout/hProcess3"/>
    <dgm:cxn modelId="{A135B9D8-28AB-8948-BFBA-45FFE6E91FD1}" type="presOf" srcId="{20F39850-57CF-AD42-9A4D-D3D7125FD855}" destId="{656F5017-0298-AC47-B345-F00C134CA8B5}" srcOrd="0" destOrd="0" presId="urn:microsoft.com/office/officeart/2005/8/layout/hProcess3"/>
    <dgm:cxn modelId="{FE7CC817-11BB-9840-96DE-1663F8BA9B42}" srcId="{20F39850-57CF-AD42-9A4D-D3D7125FD855}" destId="{A3AC2E66-5B88-D94C-A3A2-F10A69A59E0C}" srcOrd="0" destOrd="0" parTransId="{AB3567E3-892A-1E48-BFF7-813CDA3DED0C}" sibTransId="{E838F164-A80F-AF49-93C6-A071E0B7114C}"/>
    <dgm:cxn modelId="{30614C4B-5B94-7940-BF91-26B841C567AB}" type="presParOf" srcId="{656F5017-0298-AC47-B345-F00C134CA8B5}" destId="{E49C35C6-494C-4047-973E-39D7B9A5F6E3}" srcOrd="0" destOrd="0" presId="urn:microsoft.com/office/officeart/2005/8/layout/hProcess3"/>
    <dgm:cxn modelId="{34DAF17D-1D90-BC45-8CC0-54C49028590B}" type="presParOf" srcId="{656F5017-0298-AC47-B345-F00C134CA8B5}" destId="{798B3A77-C828-8B45-A5EB-6A6050CD6B36}" srcOrd="1" destOrd="0" presId="urn:microsoft.com/office/officeart/2005/8/layout/hProcess3"/>
    <dgm:cxn modelId="{64D975A3-A9D0-5A46-AB64-DE6A025F7CE9}" type="presParOf" srcId="{798B3A77-C828-8B45-A5EB-6A6050CD6B36}" destId="{0FBDADA8-BCF9-7E44-9B72-BF057B168C8B}" srcOrd="0" destOrd="0" presId="urn:microsoft.com/office/officeart/2005/8/layout/hProcess3"/>
    <dgm:cxn modelId="{AE645CF7-C2BA-2443-AF07-784F3854B5B5}" type="presParOf" srcId="{798B3A77-C828-8B45-A5EB-6A6050CD6B36}" destId="{C2C2298A-2C7D-CF4B-8334-09A82FD9F750}" srcOrd="1" destOrd="0" presId="urn:microsoft.com/office/officeart/2005/8/layout/hProcess3"/>
    <dgm:cxn modelId="{517E0371-78F3-BD4A-B165-28D23EE05741}" type="presParOf" srcId="{C2C2298A-2C7D-CF4B-8334-09A82FD9F750}" destId="{2A1D7166-8405-0246-8698-B3D14A4452F1}" srcOrd="0" destOrd="0" presId="urn:microsoft.com/office/officeart/2005/8/layout/hProcess3"/>
    <dgm:cxn modelId="{670DF163-58EA-5D44-B12C-E8528442441B}" type="presParOf" srcId="{C2C2298A-2C7D-CF4B-8334-09A82FD9F750}" destId="{835DF005-F814-FC48-949E-7EF018EF2247}" srcOrd="1" destOrd="0" presId="urn:microsoft.com/office/officeart/2005/8/layout/hProcess3"/>
    <dgm:cxn modelId="{A2220E53-86D8-C24B-AF94-23181D92661A}" type="presParOf" srcId="{C2C2298A-2C7D-CF4B-8334-09A82FD9F750}" destId="{B4C8C76F-1DC6-A049-A80F-409AF7D77764}" srcOrd="2" destOrd="0" presId="urn:microsoft.com/office/officeart/2005/8/layout/hProcess3"/>
    <dgm:cxn modelId="{41CDB723-6CA1-014A-A82A-82F0523B79E8}" type="presParOf" srcId="{C2C2298A-2C7D-CF4B-8334-09A82FD9F750}" destId="{8155F94A-188B-194B-AB39-0277BCF41BF3}" srcOrd="3" destOrd="0" presId="urn:microsoft.com/office/officeart/2005/8/layout/hProcess3"/>
    <dgm:cxn modelId="{BBA6DD4C-2DAF-C048-A260-D6BC80357211}" type="presParOf" srcId="{798B3A77-C828-8B45-A5EB-6A6050CD6B36}" destId="{854A2217-96BA-6049-B994-2246D28C27F4}" srcOrd="2" destOrd="0" presId="urn:microsoft.com/office/officeart/2005/8/layout/hProcess3"/>
    <dgm:cxn modelId="{676C6B4C-002E-2648-AE41-B257C7ACA8B0}" type="presParOf" srcId="{798B3A77-C828-8B45-A5EB-6A6050CD6B36}" destId="{E3CCED2E-9289-BA44-8CBD-380C6E958105}" srcOrd="3" destOrd="0" presId="urn:microsoft.com/office/officeart/2005/8/layout/hProcess3"/>
    <dgm:cxn modelId="{7810C4E9-A097-F641-86D1-B588F934B74D}" type="presParOf" srcId="{798B3A77-C828-8B45-A5EB-6A6050CD6B36}" destId="{17B3878A-6869-A444-975D-30567A35E83B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3878A-6869-A444-975D-30567A35E83B}">
      <dsp:nvSpPr>
        <dsp:cNvPr id="0" name=""/>
        <dsp:cNvSpPr/>
      </dsp:nvSpPr>
      <dsp:spPr>
        <a:xfrm>
          <a:off x="0" y="0"/>
          <a:ext cx="10167716" cy="621102"/>
        </a:xfrm>
        <a:prstGeom prst="rightArrow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5DF005-F814-FC48-949E-7EF018EF2247}">
      <dsp:nvSpPr>
        <dsp:cNvPr id="0" name=""/>
        <dsp:cNvSpPr/>
      </dsp:nvSpPr>
      <dsp:spPr>
        <a:xfrm>
          <a:off x="450113" y="166219"/>
          <a:ext cx="9194633" cy="310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30 dní</a:t>
          </a:r>
        </a:p>
      </dsp:txBody>
      <dsp:txXfrm>
        <a:off x="450113" y="166219"/>
        <a:ext cx="9194633" cy="310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9292A-2D14-2C41-AF04-6C5BD5D2D042}" type="datetimeFigureOut">
              <a:rPr lang="cs-CZ" smtClean="0"/>
              <a:t>21.03.19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7B8D6-1643-3C47-A242-0BF31975A5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85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3DF7-2C12-0A4A-BA27-CE0507F66B96}" type="datetimeFigureOut">
              <a:rPr lang="cs-CZ" smtClean="0"/>
              <a:t>21.03.19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D1B-078E-EC46-B773-1CDDEC62AAD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2" descr="zapat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0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125" y="5920675"/>
            <a:ext cx="2138032" cy="8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4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3DF7-2C12-0A4A-BA27-CE0507F66B96}" type="datetimeFigureOut">
              <a:rPr lang="cs-CZ" smtClean="0"/>
              <a:t>21.03.19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D1B-078E-EC46-B773-1CDDEC62A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4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3DF7-2C12-0A4A-BA27-CE0507F66B96}" type="datetimeFigureOut">
              <a:rPr lang="cs-CZ" smtClean="0"/>
              <a:t>21.03.19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D1B-078E-EC46-B773-1CDDEC62A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36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3DF7-2C12-0A4A-BA27-CE0507F66B96}" type="datetimeFigureOut">
              <a:rPr lang="cs-CZ" smtClean="0"/>
              <a:t>21.03.19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D1B-078E-EC46-B773-1CDDEC62AAD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2" descr="zapat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0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125" y="5920675"/>
            <a:ext cx="2138032" cy="8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3DF7-2C12-0A4A-BA27-CE0507F66B96}" type="datetimeFigureOut">
              <a:rPr lang="cs-CZ" smtClean="0"/>
              <a:t>21.03.19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D1B-078E-EC46-B773-1CDDEC62A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53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3DF7-2C12-0A4A-BA27-CE0507F66B96}" type="datetimeFigureOut">
              <a:rPr lang="cs-CZ" smtClean="0"/>
              <a:t>21.03.19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D1B-078E-EC46-B773-1CDDEC62A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00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3DF7-2C12-0A4A-BA27-CE0507F66B96}" type="datetimeFigureOut">
              <a:rPr lang="cs-CZ" smtClean="0"/>
              <a:t>21.03.19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D1B-078E-EC46-B773-1CDDEC62A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10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3DF7-2C12-0A4A-BA27-CE0507F66B96}" type="datetimeFigureOut">
              <a:rPr lang="cs-CZ" smtClean="0"/>
              <a:t>21.03.19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D1B-078E-EC46-B773-1CDDEC62A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73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3DF7-2C12-0A4A-BA27-CE0507F66B96}" type="datetimeFigureOut">
              <a:rPr lang="cs-CZ" smtClean="0"/>
              <a:t>21.03.19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D1B-078E-EC46-B773-1CDDEC62A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71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3DF7-2C12-0A4A-BA27-CE0507F66B96}" type="datetimeFigureOut">
              <a:rPr lang="cs-CZ" smtClean="0"/>
              <a:t>21.03.19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D1B-078E-EC46-B773-1CDDEC62A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3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3DF7-2C12-0A4A-BA27-CE0507F66B96}" type="datetimeFigureOut">
              <a:rPr lang="cs-CZ" smtClean="0"/>
              <a:t>21.03.19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D1B-078E-EC46-B773-1CDDEC62A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44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23DF7-2C12-0A4A-BA27-CE0507F66B96}" type="datetimeFigureOut">
              <a:rPr lang="cs-CZ" smtClean="0"/>
              <a:t>21.03.19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F8D1B-078E-EC46-B773-1CDDEC62A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7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48906" y="2054016"/>
            <a:ext cx="10334446" cy="2387600"/>
          </a:xfrm>
        </p:spPr>
        <p:txBody>
          <a:bodyPr>
            <a:normAutofit fontScale="90000"/>
          </a:bodyPr>
          <a:lstStyle/>
          <a:p>
            <a:r>
              <a:rPr lang="cs-CZ" sz="6600" dirty="0"/>
              <a:t>Předběžná tržní konzultace</a:t>
            </a:r>
            <a:r>
              <a:rPr lang="cs-CZ" dirty="0"/>
              <a:t/>
            </a:r>
            <a:br>
              <a:rPr lang="cs-CZ" dirty="0"/>
            </a:br>
            <a:r>
              <a:rPr lang="cs-CZ" sz="4000" dirty="0"/>
              <a:t>Nový nástroj? Proč o ní uvažovat? </a:t>
            </a:r>
            <a:br>
              <a:rPr lang="cs-CZ" sz="4000" dirty="0"/>
            </a:br>
            <a:r>
              <a:rPr lang="cs-CZ" sz="4000" dirty="0"/>
              <a:t>Co nemocnici přinese? 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623758"/>
            <a:ext cx="9144000" cy="915908"/>
          </a:xfrm>
        </p:spPr>
        <p:txBody>
          <a:bodyPr>
            <a:normAutofit/>
          </a:bodyPr>
          <a:lstStyle/>
          <a:p>
            <a:r>
              <a:rPr lang="cs-CZ" dirty="0"/>
              <a:t>Ing. Michala Malát, MHA; PhDr. Petra Ulrichová, MBA</a:t>
            </a:r>
          </a:p>
        </p:txBody>
      </p:sp>
    </p:spTree>
    <p:extLst>
      <p:ext uri="{BB962C8B-B14F-4D97-AF65-F5344CB8AC3E}">
        <p14:creationId xmlns:p14="http://schemas.microsoft.com/office/powerpoint/2010/main" val="11848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Průběh PTK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43" y="2135110"/>
            <a:ext cx="10454257" cy="265901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44828945"/>
              </p:ext>
            </p:extLst>
          </p:nvPr>
        </p:nvGraphicFramePr>
        <p:xfrm>
          <a:off x="1048587" y="5072332"/>
          <a:ext cx="10217509" cy="62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38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10" y="120770"/>
            <a:ext cx="10432211" cy="673722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998" y="5986732"/>
            <a:ext cx="3149505" cy="7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698" y="0"/>
            <a:ext cx="10086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548838"/>
            <a:ext cx="10515600" cy="2447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PTK je legitimní prostředek, </a:t>
            </a:r>
            <a:r>
              <a:rPr lang="cs-CZ" sz="3200" dirty="0" smtClean="0"/>
              <a:t>jak </a:t>
            </a:r>
            <a:r>
              <a:rPr lang="cs-CZ" sz="3200" dirty="0"/>
              <a:t>transparentně </a:t>
            </a:r>
            <a:r>
              <a:rPr lang="cs-CZ" sz="3200" dirty="0" err="1"/>
              <a:t>vysoutěžit</a:t>
            </a:r>
            <a:r>
              <a:rPr lang="cs-CZ" sz="3200" dirty="0"/>
              <a:t> </a:t>
            </a:r>
            <a:r>
              <a:rPr lang="cs-CZ" sz="3200" dirty="0" smtClean="0"/>
              <a:t>kvalitní </a:t>
            </a:r>
            <a:r>
              <a:rPr lang="cs-CZ" sz="3200" dirty="0"/>
              <a:t>prostředky, </a:t>
            </a:r>
            <a:r>
              <a:rPr lang="cs-CZ" sz="3200" dirty="0" smtClean="0"/>
              <a:t>s </a:t>
            </a:r>
            <a:r>
              <a:rPr lang="cs-CZ" sz="3200" dirty="0"/>
              <a:t>potřebnou znalostí souvislostí </a:t>
            </a:r>
            <a:r>
              <a:rPr lang="cs-CZ" sz="3200" dirty="0" smtClean="0"/>
              <a:t>a za rozumné peníze.</a:t>
            </a:r>
            <a:endParaRPr lang="cs-CZ" sz="3200" dirty="0"/>
          </a:p>
          <a:p>
            <a:pPr marL="0" indent="0" algn="ctr">
              <a:buNone/>
            </a:pPr>
            <a:endParaRPr lang="cs-CZ" sz="1000" dirty="0" smtClean="0"/>
          </a:p>
          <a:p>
            <a:pPr marL="0" indent="0" algn="ctr">
              <a:buNone/>
            </a:pPr>
            <a:r>
              <a:rPr lang="cs-CZ" sz="3200" dirty="0" smtClean="0"/>
              <a:t>Děkujeme.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0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Prostor pro dotazy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019245"/>
            <a:ext cx="10515600" cy="31577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 err="1"/>
              <a:t>p</a:t>
            </a:r>
            <a:r>
              <a:rPr lang="cs-CZ" sz="3600" dirty="0" err="1" smtClean="0"/>
              <a:t>redbeznatrznikonzultace.cz</a:t>
            </a:r>
            <a:endParaRPr lang="cs-CZ" sz="3600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3600" dirty="0" err="1"/>
              <a:t>info@predbeznatrznikonzultace.cz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541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Intenzivní příprava ušetří čas při realizaci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3792" y="1690688"/>
            <a:ext cx="9004416" cy="42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Otázky pro zástupce nemocnic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Využíváte PTK ve své praxi? Pokud ano, jak?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Kde vidíte největší přínosy PTK pro následné výběrové řízení?</a:t>
            </a:r>
          </a:p>
        </p:txBody>
      </p:sp>
    </p:spTree>
    <p:extLst>
      <p:ext uri="{BB962C8B-B14F-4D97-AF65-F5344CB8AC3E}">
        <p14:creationId xmlns:p14="http://schemas.microsoft.com/office/powerpoint/2010/main" val="7142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PTK z pohledu CzechMed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Předběžné tržní konzultace </a:t>
            </a:r>
            <a:r>
              <a:rPr lang="cs-CZ" dirty="0"/>
              <a:t>není revoluce.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Jde o komplexní profesionální službu, která pomůže, aby nemocnice získala </a:t>
            </a:r>
            <a:r>
              <a:rPr lang="cs-CZ" b="1" dirty="0"/>
              <a:t>nejvýhodnější řešení za vynaložené prostředky</a:t>
            </a:r>
            <a:r>
              <a:rPr lang="cs-CZ" dirty="0"/>
              <a:t> s minimální administrativní zátěží a v souladu s platnou legislativou.</a:t>
            </a:r>
          </a:p>
          <a:p>
            <a:pPr marL="0" indent="0">
              <a:buNone/>
            </a:pPr>
            <a:endParaRPr lang="cs-CZ" sz="1800" i="1" dirty="0"/>
          </a:p>
          <a:p>
            <a:pPr marL="0" indent="0">
              <a:buNone/>
            </a:pPr>
            <a:endParaRPr lang="cs-CZ" sz="1800" i="1" dirty="0"/>
          </a:p>
          <a:p>
            <a:pPr marL="0" indent="0">
              <a:buNone/>
            </a:pPr>
            <a:endParaRPr lang="cs-CZ" sz="1800" i="1" dirty="0"/>
          </a:p>
          <a:p>
            <a:pPr marL="0" indent="0">
              <a:buNone/>
            </a:pPr>
            <a:r>
              <a:rPr lang="cs-CZ" sz="1800" i="1" dirty="0"/>
              <a:t>(Institut Předběžné tržní konzultace je upraven v ustanovení § 33 zákona č. 134/2016 Sb., o zadávání veřejných zakázek, umožňuje zadavateli, aby ještě ve fázi před zahájením zadávacího řízení komunikoval s dodavateli.)</a:t>
            </a:r>
          </a:p>
        </p:txBody>
      </p:sp>
    </p:spTree>
    <p:extLst>
      <p:ext uri="{BB962C8B-B14F-4D97-AF65-F5344CB8AC3E}">
        <p14:creationId xmlns:p14="http://schemas.microsoft.com/office/powerpoint/2010/main" val="13520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Cíle PTK (dle metodiky MMR ČR)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Definování či ověření </a:t>
            </a:r>
            <a:r>
              <a:rPr lang="cs-CZ" b="1" dirty="0"/>
              <a:t>specifikace</a:t>
            </a:r>
            <a:r>
              <a:rPr lang="cs-CZ" dirty="0"/>
              <a:t> předmětu VZ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Identifikace </a:t>
            </a:r>
            <a:r>
              <a:rPr lang="cs-CZ" b="1" dirty="0"/>
              <a:t>alternativních způsobů </a:t>
            </a:r>
            <a:r>
              <a:rPr lang="cs-CZ" dirty="0"/>
              <a:t>splnění potřeb zadavatele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Rozšíření </a:t>
            </a:r>
            <a:r>
              <a:rPr lang="cs-CZ" b="1" dirty="0"/>
              <a:t>informovanosti </a:t>
            </a:r>
            <a:r>
              <a:rPr lang="cs-CZ" dirty="0"/>
              <a:t>zadavatele o předmětu VZ a </a:t>
            </a:r>
            <a:r>
              <a:rPr lang="cs-CZ" b="1" dirty="0"/>
              <a:t>aktuálních možnostech trhu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Informování dodavatelů </a:t>
            </a:r>
            <a:r>
              <a:rPr lang="cs-CZ" dirty="0"/>
              <a:t>o záměru VZ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Hledání </a:t>
            </a:r>
            <a:r>
              <a:rPr lang="cs-CZ" b="1" dirty="0">
                <a:solidFill>
                  <a:srgbClr val="FF0000"/>
                </a:solidFill>
              </a:rPr>
              <a:t>nejlepšího řešení </a:t>
            </a:r>
            <a:r>
              <a:rPr lang="cs-CZ" dirty="0"/>
              <a:t>pro </a:t>
            </a:r>
            <a:r>
              <a:rPr lang="cs-CZ" b="1" dirty="0">
                <a:solidFill>
                  <a:srgbClr val="FF0000"/>
                </a:solidFill>
              </a:rPr>
              <a:t>naplnění účelu </a:t>
            </a:r>
            <a:r>
              <a:rPr lang="cs-CZ" dirty="0"/>
              <a:t>VZ</a:t>
            </a:r>
          </a:p>
          <a:p>
            <a:pPr marL="0" indent="0">
              <a:buNone/>
            </a:pPr>
            <a:r>
              <a:rPr lang="cs-CZ" sz="1800" i="1" dirty="0"/>
              <a:t>(Zdroj: Metodiky MMR ČR)</a:t>
            </a:r>
          </a:p>
        </p:txBody>
      </p:sp>
    </p:spTree>
    <p:extLst>
      <p:ext uri="{BB962C8B-B14F-4D97-AF65-F5344CB8AC3E}">
        <p14:creationId xmlns:p14="http://schemas.microsoft.com/office/powerpoint/2010/main" val="20028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Další cíle PTK s CZECHMED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i="1" dirty="0"/>
              <a:t>Pomůže nastavit kvalitativní minimum pomocí </a:t>
            </a:r>
            <a:r>
              <a:rPr lang="cs-CZ" i="1" dirty="0">
                <a:solidFill>
                  <a:srgbClr val="FF0000"/>
                </a:solidFill>
              </a:rPr>
              <a:t>dialogu</a:t>
            </a:r>
            <a:r>
              <a:rPr lang="cs-CZ" i="1" dirty="0"/>
              <a:t> mezi dodavatelem a zadavatelem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/>
              <a:t>Pomůže definovat  způsob hodnocení VZ </a:t>
            </a:r>
            <a:r>
              <a:rPr lang="cs-CZ" i="1" dirty="0" smtClean="0"/>
              <a:t>předem (kvalitativní minimum – dostupná hodnotící kritéria)</a:t>
            </a:r>
            <a:endParaRPr lang="cs-CZ" i="1" dirty="0"/>
          </a:p>
          <a:p>
            <a:pPr marL="514350" indent="-514350">
              <a:buFont typeface="+mj-lt"/>
              <a:buAutoNum type="arabicPeriod"/>
            </a:pPr>
            <a:r>
              <a:rPr lang="cs-CZ" i="1" dirty="0"/>
              <a:t>Pomůže určit ideální metodiku </a:t>
            </a:r>
            <a:r>
              <a:rPr lang="cs-CZ" i="1" dirty="0" smtClean="0"/>
              <a:t>nákupu pro </a:t>
            </a:r>
            <a:r>
              <a:rPr lang="cs-CZ" i="1" dirty="0"/>
              <a:t>daný předmět/účel VZ</a:t>
            </a:r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9829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Výhody PTK (dle metodiky MMR ČR)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u="sng" dirty="0"/>
              <a:t>Získání odpovědí </a:t>
            </a:r>
            <a:r>
              <a:rPr lang="cs-CZ" dirty="0"/>
              <a:t>od více dodavatelů současně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/>
              <a:t>Průkaznost „péče řádného hospodáře“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Účinný způsob dosažení cíle „</a:t>
            </a:r>
            <a:r>
              <a:rPr lang="cs-CZ" dirty="0" err="1">
                <a:solidFill>
                  <a:srgbClr val="FF0000"/>
                </a:solidFill>
              </a:rPr>
              <a:t>value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money</a:t>
            </a:r>
            <a:r>
              <a:rPr lang="cs-CZ" dirty="0"/>
              <a:t>“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Možnost zjistit </a:t>
            </a:r>
            <a:r>
              <a:rPr lang="cs-CZ" u="sng" dirty="0"/>
              <a:t>alternativní či inovativní řešení</a:t>
            </a:r>
            <a:r>
              <a:rPr lang="cs-CZ" dirty="0"/>
              <a:t>, o kterém nemá zadavatel povědomí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/>
              <a:t>Omezení žádostí </a:t>
            </a:r>
            <a:r>
              <a:rPr lang="cs-CZ" dirty="0"/>
              <a:t>o vysvětlení zadávací dokumentace, eliminace námitek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Realizací PTK může zadavatel doložit, že vynaložil úsilí k zajištění </a:t>
            </a:r>
            <a:r>
              <a:rPr lang="cs-CZ" u="sng" dirty="0"/>
              <a:t>přiměřenosti </a:t>
            </a:r>
            <a:r>
              <a:rPr lang="cs-CZ" dirty="0"/>
              <a:t>zadávacích podmínek</a:t>
            </a:r>
          </a:p>
          <a:p>
            <a:pPr marL="0" indent="0">
              <a:buNone/>
            </a:pPr>
            <a:r>
              <a:rPr lang="cs-CZ" sz="1800" i="1" dirty="0"/>
              <a:t>(Zdroj: Metodiky MMR ČR)</a:t>
            </a:r>
          </a:p>
        </p:txBody>
      </p:sp>
    </p:spTree>
    <p:extLst>
      <p:ext uri="{BB962C8B-B14F-4D97-AF65-F5344CB8AC3E}">
        <p14:creationId xmlns:p14="http://schemas.microsoft.com/office/powerpoint/2010/main" val="15714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Další výhody PTK s CZECHMED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i="1" dirty="0">
                <a:solidFill>
                  <a:srgbClr val="FF0000"/>
                </a:solidFill>
              </a:rPr>
              <a:t>Ušetření času (služba na klíč)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/>
              <a:t>Menší administrativní zátěž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/>
              <a:t>Získání konsolidovaného seznamu kvalitativních kritérií, které připravili přímo </a:t>
            </a:r>
            <a:r>
              <a:rPr lang="cs-CZ" i="1" dirty="0" smtClean="0"/>
              <a:t>dodavatelé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/>
              <a:t>Přehled o klíčových hráčích na trhu v dané komoditě</a:t>
            </a:r>
            <a:endParaRPr lang="cs-CZ" i="1" dirty="0"/>
          </a:p>
          <a:p>
            <a:pPr marL="514350" indent="-514350">
              <a:buFont typeface="+mj-lt"/>
              <a:buAutoNum type="arabicPeriod"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4889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Rizika PTK ošetřeno s CZECHMED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81386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Riziko námitek ze strany nezúčastněných dodavatelů na PTK</a:t>
            </a: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PTK je </a:t>
            </a:r>
            <a:r>
              <a:rPr lang="cs-CZ" i="1" dirty="0" smtClean="0">
                <a:solidFill>
                  <a:srgbClr val="FF0000"/>
                </a:solidFill>
              </a:rPr>
              <a:t>otevřená</a:t>
            </a:r>
            <a:r>
              <a:rPr lang="cs-CZ" i="1" dirty="0">
                <a:solidFill>
                  <a:srgbClr val="FF0000"/>
                </a:solidFill>
              </a:rPr>
              <a:t>, informace o konání </a:t>
            </a:r>
            <a:r>
              <a:rPr lang="cs-CZ" i="1" dirty="0" smtClean="0">
                <a:solidFill>
                  <a:srgbClr val="FF0000"/>
                </a:solidFill>
              </a:rPr>
              <a:t>je veřejná, audiozáznam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2. Riziko získání zavádějících informací a zneužití institutu PTK</a:t>
            </a: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Osloveno více dodavatelů – během PTK probíhá </a:t>
            </a:r>
            <a:r>
              <a:rPr lang="cs-CZ" i="1" dirty="0" smtClean="0">
                <a:solidFill>
                  <a:srgbClr val="FF0000"/>
                </a:solidFill>
              </a:rPr>
              <a:t>samoregulace a objektivizace díky přítomnosti více dodavatelů</a:t>
            </a:r>
          </a:p>
          <a:p>
            <a:pPr marL="0" indent="0">
              <a:buNone/>
            </a:pPr>
            <a:r>
              <a:rPr lang="cs-CZ" dirty="0"/>
              <a:t>3</a:t>
            </a:r>
            <a:r>
              <a:rPr lang="cs-CZ" dirty="0" smtClean="0"/>
              <a:t>. </a:t>
            </a:r>
            <a:r>
              <a:rPr lang="cs-CZ" dirty="0"/>
              <a:t>Náročnost přípravy a administrace, vyhodnocení</a:t>
            </a: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Přípravu a administrativu </a:t>
            </a:r>
            <a:r>
              <a:rPr lang="cs-CZ" i="1" dirty="0" smtClean="0">
                <a:solidFill>
                  <a:srgbClr val="FF0000"/>
                </a:solidFill>
              </a:rPr>
              <a:t>PTK </a:t>
            </a:r>
            <a:r>
              <a:rPr lang="cs-CZ" i="1" dirty="0">
                <a:solidFill>
                  <a:srgbClr val="FF0000"/>
                </a:solidFill>
              </a:rPr>
              <a:t>zajistí </a:t>
            </a:r>
            <a:r>
              <a:rPr lang="cs-CZ" i="1" dirty="0" smtClean="0">
                <a:solidFill>
                  <a:srgbClr val="FF0000"/>
                </a:solidFill>
              </a:rPr>
              <a:t>CzechMed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smtClean="0">
                <a:solidFill>
                  <a:srgbClr val="FF0000"/>
                </a:solidFill>
              </a:rPr>
              <a:t>doporučí metodiku pro nákup, navrhne hodnotící kvalitativní kritéria, vyhodnocení </a:t>
            </a:r>
            <a:r>
              <a:rPr lang="cs-CZ" i="1" dirty="0">
                <a:solidFill>
                  <a:srgbClr val="FF0000"/>
                </a:solidFill>
              </a:rPr>
              <a:t>je již na Vás </a:t>
            </a:r>
            <a:r>
              <a:rPr lang="cs-CZ" i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i="1" dirty="0"/>
              <a:t>(Zdroj: Metodiky MMR ČR)</a:t>
            </a:r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2886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388</Words>
  <Application>Microsoft Macintosh PowerPoint</Application>
  <PresentationFormat>Širokoúhlá obrazovka</PresentationFormat>
  <Paragraphs>56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Wingdings</vt:lpstr>
      <vt:lpstr>Arial</vt:lpstr>
      <vt:lpstr>Motiv Office</vt:lpstr>
      <vt:lpstr>Předběžná tržní konzultace Nový nástroj? Proč o ní uvažovat?  Co nemocnici přinese?  </vt:lpstr>
      <vt:lpstr>Intenzivní příprava ušetří čas při realizaci</vt:lpstr>
      <vt:lpstr>Otázky pro zástupce nemocnic</vt:lpstr>
      <vt:lpstr>PTK z pohledu CzechMed</vt:lpstr>
      <vt:lpstr>Cíle PTK (dle metodiky MMR ČR)</vt:lpstr>
      <vt:lpstr>Další cíle PTK s CZECHMED</vt:lpstr>
      <vt:lpstr>Výhody PTK (dle metodiky MMR ČR)</vt:lpstr>
      <vt:lpstr>Další výhody PTK s CZECHMED</vt:lpstr>
      <vt:lpstr>Rizika PTK ošetřeno s CZECHMED</vt:lpstr>
      <vt:lpstr>Průběh PTK</vt:lpstr>
      <vt:lpstr>Prezentace aplikace PowerPoint</vt:lpstr>
      <vt:lpstr>Prezentace aplikace PowerPoint</vt:lpstr>
      <vt:lpstr>Prezentace aplikace PowerPoint</vt:lpstr>
      <vt:lpstr>Prostor pro dotazy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Předběžná tržní konzultace Nová metodika. Proč o ní uvažovat?  Co nemocnici přinese?</dc:title>
  <dc:creator>Petra Ulrichova</dc:creator>
  <cp:lastModifiedBy>Petra Ulrichova</cp:lastModifiedBy>
  <cp:revision>22</cp:revision>
  <dcterms:created xsi:type="dcterms:W3CDTF">2019-03-17T07:27:05Z</dcterms:created>
  <dcterms:modified xsi:type="dcterms:W3CDTF">2019-03-21T10:48:45Z</dcterms:modified>
</cp:coreProperties>
</file>