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47" r:id="rId10"/>
    <p:sldId id="348" r:id="rId11"/>
    <p:sldId id="349" r:id="rId12"/>
    <p:sldId id="303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09" autoAdjust="0"/>
    <p:restoredTop sz="72477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8CC58-3594-45D7-9E88-7EB1CC28552E}" type="datetimeFigureOut">
              <a:rPr lang="cs-CZ" smtClean="0"/>
              <a:pPr/>
              <a:t>22.3.2018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13C6A-9A69-493C-85D5-43799CA412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39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03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549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640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90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30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541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82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847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992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517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064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28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91066"/>
            <a:ext cx="4464496" cy="2977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543800" cy="223393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085184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22.3.2018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22.3.2018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22.3.2018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22.3.2018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22.3.2018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435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22.3.2018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22.3.2018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22.3.2018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22.3.2018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22.3.2018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22.3.2018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22.3.2018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8077200" cy="1143000"/>
          </a:xfrm>
          <a:prstGeom prst="rect">
            <a:avLst/>
          </a:prstGeom>
          <a:solidFill>
            <a:srgbClr val="FDBB3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76456" y="0"/>
            <a:ext cx="467544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28" y="3573016"/>
            <a:ext cx="648072" cy="64807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28" y="4437112"/>
            <a:ext cx="648072" cy="64807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28" y="5301208"/>
            <a:ext cx="648072" cy="65329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28" y="6203718"/>
            <a:ext cx="648072" cy="6586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 cap="none" spc="-1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459788" cy="1368425"/>
          </a:xfrm>
          <a:solidFill>
            <a:srgbClr val="FFC000"/>
          </a:solidFill>
        </p:spPr>
        <p:txBody>
          <a:bodyPr anchor="ctr"/>
          <a:lstStyle/>
          <a:p>
            <a:pPr algn="ctr"/>
            <a:r>
              <a:rPr lang="cs-CZ" sz="2400" dirty="0"/>
              <a:t>Příprava kategorizace a úhradové regulace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zdravotnických </a:t>
            </a:r>
            <a:r>
              <a:rPr lang="cs-CZ" sz="2400" dirty="0"/>
              <a:t>prostředků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2000" dirty="0" smtClean="0"/>
              <a:t>Mgr. et Mgr. Adam Vojtěch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3828455" cy="36165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4717100"/>
            <a:ext cx="2160241" cy="14711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15" y="1916833"/>
            <a:ext cx="2849325" cy="213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Příprava kategorizace a úhradové regulace zdravotnických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1900" b="1" dirty="0">
                <a:solidFill>
                  <a:srgbClr val="002060"/>
                </a:solidFill>
              </a:rPr>
              <a:t>Hlavní principy nové právní </a:t>
            </a:r>
            <a:r>
              <a:rPr lang="cs-CZ" sz="1900" b="1" dirty="0" smtClean="0">
                <a:solidFill>
                  <a:srgbClr val="002060"/>
                </a:solidFill>
              </a:rPr>
              <a:t>úpravy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pPr lvl="0"/>
            <a:r>
              <a:rPr lang="cs-CZ" sz="1800" dirty="0"/>
              <a:t>celou agendu bude administrovat </a:t>
            </a:r>
            <a:r>
              <a:rPr lang="cs-CZ" sz="1800" b="1" dirty="0">
                <a:solidFill>
                  <a:srgbClr val="FF0000"/>
                </a:solidFill>
              </a:rPr>
              <a:t>SÚKL</a:t>
            </a:r>
            <a:r>
              <a:rPr lang="cs-CZ" sz="1800" dirty="0"/>
              <a:t>, </a:t>
            </a:r>
            <a:r>
              <a:rPr lang="cs-CZ" sz="1800" b="1" dirty="0"/>
              <a:t>odvolacím orgánem bude MZ</a:t>
            </a:r>
          </a:p>
          <a:p>
            <a:pPr lvl="0"/>
            <a:r>
              <a:rPr lang="cs-CZ" sz="1800" b="1" dirty="0">
                <a:solidFill>
                  <a:srgbClr val="FF0000"/>
                </a:solidFill>
              </a:rPr>
              <a:t>kategorizační strom </a:t>
            </a:r>
            <a:r>
              <a:rPr lang="cs-CZ" sz="1800" dirty="0"/>
              <a:t>včetně všech limitací bude </a:t>
            </a:r>
            <a:r>
              <a:rPr lang="cs-CZ" sz="1800" b="1" dirty="0"/>
              <a:t>v příloze zákona</a:t>
            </a:r>
          </a:p>
          <a:p>
            <a:pPr lvl="0"/>
            <a:r>
              <a:rPr lang="cs-CZ" sz="1800" dirty="0"/>
              <a:t>za účelem pravidelné </a:t>
            </a:r>
            <a:r>
              <a:rPr lang="cs-CZ" sz="1800" b="1" dirty="0"/>
              <a:t>každoroční aktualizace </a:t>
            </a:r>
            <a:r>
              <a:rPr lang="cs-CZ" sz="1800" dirty="0"/>
              <a:t>kategorizačního stromu bude příkazem ministra zakotvena </a:t>
            </a:r>
            <a:r>
              <a:rPr lang="cs-CZ" sz="1800" b="1" dirty="0"/>
              <a:t>trvalá agenda Komise pro kategorizaci </a:t>
            </a: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 smtClean="0"/>
              <a:t>a </a:t>
            </a:r>
            <a:r>
              <a:rPr lang="cs-CZ" sz="1800" b="1" dirty="0"/>
              <a:t>úhradovou regulaci zdravotnických prostředků</a:t>
            </a:r>
          </a:p>
          <a:p>
            <a:pPr lvl="0"/>
            <a:r>
              <a:rPr lang="cs-CZ" sz="1800" dirty="0"/>
              <a:t>samotné </a:t>
            </a:r>
            <a:r>
              <a:rPr lang="cs-CZ" sz="1800" b="1" dirty="0"/>
              <a:t>zařazování</a:t>
            </a:r>
            <a:r>
              <a:rPr lang="cs-CZ" sz="1800" dirty="0"/>
              <a:t> zdravotnických prostředků do úhradových skupin bude </a:t>
            </a:r>
            <a:r>
              <a:rPr lang="cs-CZ" sz="1800" b="1" dirty="0"/>
              <a:t>administrativně nenáročné </a:t>
            </a:r>
            <a:r>
              <a:rPr lang="cs-CZ" sz="1800" dirty="0"/>
              <a:t>a </a:t>
            </a:r>
            <a:r>
              <a:rPr lang="cs-CZ" sz="1800" b="1" dirty="0">
                <a:solidFill>
                  <a:srgbClr val="FF0000"/>
                </a:solidFill>
              </a:rPr>
              <a:t>SÚKL bude ve správním řízení řešit pouze excesy</a:t>
            </a:r>
            <a:r>
              <a:rPr lang="cs-CZ" sz="1800" dirty="0"/>
              <a:t>, kdy dojde k chybnému či dokonce účelovému zařazení produktu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do </a:t>
            </a:r>
            <a:r>
              <a:rPr lang="cs-CZ" sz="1800" dirty="0"/>
              <a:t>nesprávné úhradové skupiny (jde o systém, který se již osvědčil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a </a:t>
            </a:r>
            <a:r>
              <a:rPr lang="cs-CZ" sz="1800" dirty="0"/>
              <a:t>zafungoval v minulosti) </a:t>
            </a:r>
          </a:p>
          <a:p>
            <a:pPr lvl="0"/>
            <a:r>
              <a:rPr lang="cs-CZ" sz="1800" dirty="0"/>
              <a:t>pro první zařazení všech dnes hrazených produktů je stanoveno </a:t>
            </a:r>
            <a:r>
              <a:rPr lang="cs-CZ" sz="1800" b="1" dirty="0"/>
              <a:t>přechodné období</a:t>
            </a:r>
            <a:r>
              <a:rPr lang="cs-CZ" sz="1800" dirty="0"/>
              <a:t>, které bude trvat </a:t>
            </a:r>
            <a:r>
              <a:rPr lang="cs-CZ" sz="1800" b="1" dirty="0">
                <a:solidFill>
                  <a:srgbClr val="FF0000"/>
                </a:solidFill>
              </a:rPr>
              <a:t>cca 3/4 roku</a:t>
            </a:r>
          </a:p>
        </p:txBody>
      </p:sp>
    </p:spTree>
    <p:extLst>
      <p:ext uri="{BB962C8B-B14F-4D97-AF65-F5344CB8AC3E}">
        <p14:creationId xmlns:p14="http://schemas.microsoft.com/office/powerpoint/2010/main" val="136825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Příprava kategorizace a úhradové regulace zdravotnických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1900" b="1" dirty="0">
                <a:solidFill>
                  <a:srgbClr val="002060"/>
                </a:solidFill>
              </a:rPr>
              <a:t>Hlavní principy nové právní úpravy</a:t>
            </a:r>
          </a:p>
          <a:p>
            <a:pPr marL="114300" indent="0"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pPr lvl="0"/>
            <a:r>
              <a:rPr lang="cs-CZ" sz="1800" dirty="0"/>
              <a:t>aby se v mezičase zabránilo </a:t>
            </a:r>
            <a:r>
              <a:rPr lang="cs-CZ" sz="1800" b="1" dirty="0"/>
              <a:t>rigiditě systému</a:t>
            </a:r>
            <a:r>
              <a:rPr lang="cs-CZ" sz="1800" dirty="0"/>
              <a:t>, obsahuje novela </a:t>
            </a:r>
            <a:r>
              <a:rPr lang="cs-CZ" sz="1800" b="1" dirty="0"/>
              <a:t>2 instituty</a:t>
            </a:r>
            <a:r>
              <a:rPr lang="cs-CZ" sz="1800" dirty="0"/>
              <a:t>, které jsou schopny flexibilně reagovat na cenové změny na trhu (je to </a:t>
            </a:r>
            <a:r>
              <a:rPr lang="cs-CZ" sz="1800" b="1" dirty="0">
                <a:solidFill>
                  <a:srgbClr val="FF0000"/>
                </a:solidFill>
              </a:rPr>
              <a:t>cenová soutěž </a:t>
            </a:r>
            <a:r>
              <a:rPr lang="cs-CZ" sz="1800" dirty="0"/>
              <a:t>a </a:t>
            </a:r>
            <a:r>
              <a:rPr lang="cs-CZ" sz="1800" b="1" dirty="0">
                <a:solidFill>
                  <a:srgbClr val="FF0000"/>
                </a:solidFill>
              </a:rPr>
              <a:t>dohoda o nejvyšší ceně</a:t>
            </a:r>
            <a:r>
              <a:rPr lang="cs-CZ" sz="1800" dirty="0"/>
              <a:t>)</a:t>
            </a:r>
          </a:p>
          <a:p>
            <a:pPr lvl="0"/>
            <a:r>
              <a:rPr lang="cs-CZ" sz="1800" dirty="0"/>
              <a:t>za účelem uzavření DNC nebo provedení cenové soutěže </a:t>
            </a:r>
            <a:r>
              <a:rPr lang="cs-CZ" sz="1800" b="1" dirty="0"/>
              <a:t>rozdělí SÚKL </a:t>
            </a: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 smtClean="0"/>
              <a:t>ve </a:t>
            </a:r>
            <a:r>
              <a:rPr lang="cs-CZ" sz="1800" b="1" dirty="0"/>
              <a:t>správním řízení danou úhradovou skupinu na několik menších skupin, </a:t>
            </a: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 smtClean="0"/>
              <a:t>kde </a:t>
            </a:r>
            <a:r>
              <a:rPr lang="cs-CZ" sz="1800" b="1" dirty="0"/>
              <a:t>bude </a:t>
            </a:r>
            <a:r>
              <a:rPr lang="cs-CZ" sz="1800" b="1" dirty="0" smtClean="0"/>
              <a:t>garantována </a:t>
            </a:r>
            <a:r>
              <a:rPr lang="cs-CZ" sz="1800" b="1" dirty="0"/>
              <a:t>vzájemná zaměnitelnost</a:t>
            </a:r>
            <a:r>
              <a:rPr lang="cs-CZ" sz="1800" dirty="0"/>
              <a:t> všech položek </a:t>
            </a:r>
            <a:r>
              <a:rPr lang="cs-CZ" sz="1800" dirty="0" smtClean="0"/>
              <a:t>– </a:t>
            </a:r>
            <a:r>
              <a:rPr lang="cs-CZ" sz="1800" b="1" dirty="0" smtClean="0"/>
              <a:t>výsledek DNC, </a:t>
            </a:r>
            <a:r>
              <a:rPr lang="cs-CZ" sz="1800" dirty="0" smtClean="0"/>
              <a:t>resp.</a:t>
            </a:r>
            <a:r>
              <a:rPr lang="cs-CZ" sz="1800" b="1" dirty="0" smtClean="0"/>
              <a:t> cenové soutěže</a:t>
            </a:r>
            <a:r>
              <a:rPr lang="cs-CZ" sz="1800" dirty="0" smtClean="0"/>
              <a:t> se </a:t>
            </a:r>
            <a:r>
              <a:rPr lang="cs-CZ" sz="1800" dirty="0"/>
              <a:t>pak </a:t>
            </a:r>
            <a:r>
              <a:rPr lang="cs-CZ" sz="1800" b="1" dirty="0">
                <a:solidFill>
                  <a:srgbClr val="FF0000"/>
                </a:solidFill>
              </a:rPr>
              <a:t>promítne do úhrad </a:t>
            </a:r>
            <a:r>
              <a:rPr lang="cs-CZ" sz="1800" dirty="0"/>
              <a:t>všech zaměnitelných zdravotnických prostředků</a:t>
            </a:r>
          </a:p>
          <a:p>
            <a:r>
              <a:rPr lang="cs-CZ" sz="1800" b="1" dirty="0"/>
              <a:t>motivací dodavatelů </a:t>
            </a:r>
            <a:r>
              <a:rPr lang="cs-CZ" sz="1800" dirty="0"/>
              <a:t>pro akceptaci těchto institutů je skutečnost, že zdravotnické prostředky uvedené v DNC a zdravotnické prostředky, které uspějí v cenové soutěži </a:t>
            </a:r>
            <a:r>
              <a:rPr lang="cs-CZ" sz="1800" b="1" dirty="0"/>
              <a:t>se nebudou předepisujícím lékařům započítávat do jejich objemových limitací </a:t>
            </a:r>
            <a:endParaRPr lang="cs-CZ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18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44" y="476671"/>
            <a:ext cx="8459888" cy="1800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none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6000" b="0" smtClean="0"/>
              <a:t>Děkuji za pozornost!</a:t>
            </a:r>
            <a:endParaRPr lang="cs-CZ" sz="6000" b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15464"/>
            <a:ext cx="5988414" cy="354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Příprava kategorizace a úhradové regulace zdravotnických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2000" b="1" dirty="0" smtClean="0">
                <a:solidFill>
                  <a:srgbClr val="002060"/>
                </a:solidFill>
              </a:rPr>
              <a:t>Otevření </a:t>
            </a:r>
            <a:r>
              <a:rPr lang="cs-CZ" sz="2000" b="1" dirty="0">
                <a:solidFill>
                  <a:srgbClr val="002060"/>
                </a:solidFill>
              </a:rPr>
              <a:t>komunikace s odbornou veřejností</a:t>
            </a:r>
          </a:p>
          <a:p>
            <a:pPr marL="114300" indent="0"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pPr lvl="0">
              <a:lnSpc>
                <a:spcPct val="130000"/>
              </a:lnSpc>
            </a:pPr>
            <a:r>
              <a:rPr lang="cs-CZ" sz="1800" b="1" dirty="0"/>
              <a:t>zapojení dotčených subjektů </a:t>
            </a:r>
            <a:endParaRPr lang="cs-CZ" sz="1800" b="1" dirty="0" smtClean="0"/>
          </a:p>
          <a:p>
            <a:pPr lvl="1">
              <a:lnSpc>
                <a:spcPct val="130000"/>
              </a:lnSpc>
            </a:pPr>
            <a:r>
              <a:rPr lang="cs-CZ" sz="1600" b="1" dirty="0" smtClean="0"/>
              <a:t>SÚKL </a:t>
            </a:r>
          </a:p>
          <a:p>
            <a:pPr lvl="1">
              <a:lnSpc>
                <a:spcPct val="130000"/>
              </a:lnSpc>
            </a:pPr>
            <a:r>
              <a:rPr lang="cs-CZ" sz="1600" b="1" dirty="0" smtClean="0"/>
              <a:t>zdravotní pojišťovny</a:t>
            </a:r>
          </a:p>
          <a:p>
            <a:pPr lvl="1">
              <a:lnSpc>
                <a:spcPct val="130000"/>
              </a:lnSpc>
            </a:pPr>
            <a:r>
              <a:rPr lang="cs-CZ" sz="1600" b="1" dirty="0" smtClean="0"/>
              <a:t>odborné společnosti</a:t>
            </a:r>
          </a:p>
          <a:p>
            <a:pPr lvl="1">
              <a:lnSpc>
                <a:spcPct val="130000"/>
              </a:lnSpc>
            </a:pPr>
            <a:r>
              <a:rPr lang="cs-CZ" sz="1600" b="1" dirty="0" smtClean="0"/>
              <a:t>pacientské organizace</a:t>
            </a:r>
          </a:p>
          <a:p>
            <a:pPr lvl="1">
              <a:lnSpc>
                <a:spcPct val="130000"/>
              </a:lnSpc>
            </a:pPr>
            <a:r>
              <a:rPr lang="cs-CZ" sz="1600" b="1" dirty="0" smtClean="0"/>
              <a:t>profesní </a:t>
            </a:r>
            <a:r>
              <a:rPr lang="cs-CZ" sz="1600" b="1" dirty="0"/>
              <a:t>komory </a:t>
            </a:r>
            <a:endParaRPr lang="cs-CZ" sz="1600" b="1" dirty="0" smtClean="0"/>
          </a:p>
          <a:p>
            <a:pPr lvl="1">
              <a:lnSpc>
                <a:spcPct val="130000"/>
              </a:lnSpc>
            </a:pPr>
            <a:r>
              <a:rPr lang="cs-CZ" sz="1600" b="1" dirty="0" smtClean="0"/>
              <a:t>průmyslové asociace</a:t>
            </a:r>
            <a:endParaRPr lang="cs-CZ" sz="1600" b="1" dirty="0"/>
          </a:p>
          <a:p>
            <a:pPr lvl="0">
              <a:lnSpc>
                <a:spcPct val="130000"/>
              </a:lnSpc>
            </a:pPr>
            <a:r>
              <a:rPr lang="cs-CZ" sz="1800" b="1" dirty="0"/>
              <a:t>jednání </a:t>
            </a:r>
            <a:r>
              <a:rPr lang="cs-CZ" sz="1800" b="1" dirty="0" smtClean="0"/>
              <a:t>Pracovní </a:t>
            </a:r>
            <a:r>
              <a:rPr lang="cs-CZ" sz="1800" b="1" dirty="0"/>
              <a:t>skupiny pro kategorizaci a úhradovou regulaci</a:t>
            </a:r>
          </a:p>
          <a:p>
            <a:pPr lvl="0">
              <a:lnSpc>
                <a:spcPct val="130000"/>
              </a:lnSpc>
            </a:pPr>
            <a:r>
              <a:rPr lang="cs-CZ" sz="1800" b="1" dirty="0"/>
              <a:t>spolupráce s Pacientskou radou MZ</a:t>
            </a:r>
          </a:p>
          <a:p>
            <a:pPr lvl="0">
              <a:lnSpc>
                <a:spcPct val="130000"/>
              </a:lnSpc>
            </a:pPr>
            <a:r>
              <a:rPr lang="cs-CZ" sz="1800" b="1" dirty="0"/>
              <a:t>aktualizace kategorizačního stromu ze strany ČLS JEP</a:t>
            </a:r>
          </a:p>
          <a:p>
            <a:pPr marL="5715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86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Příprava kategorizace a úhradové regulace zdravotnických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lvl="0" indent="0">
              <a:buNone/>
            </a:pPr>
            <a:r>
              <a:rPr lang="cs-CZ" sz="2000" b="1" dirty="0" smtClean="0">
                <a:solidFill>
                  <a:srgbClr val="002060"/>
                </a:solidFill>
              </a:rPr>
              <a:t>Orientační </a:t>
            </a:r>
            <a:r>
              <a:rPr lang="cs-CZ" sz="2000" b="1" dirty="0">
                <a:solidFill>
                  <a:srgbClr val="002060"/>
                </a:solidFill>
              </a:rPr>
              <a:t>harmonogram legislativního procesu</a:t>
            </a:r>
          </a:p>
          <a:p>
            <a:pPr marL="114300" indent="0"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pPr lvl="0">
              <a:lnSpc>
                <a:spcPct val="130000"/>
              </a:lnSpc>
            </a:pPr>
            <a:r>
              <a:rPr lang="cs-CZ" sz="1800" b="1" dirty="0"/>
              <a:t>VPŘ </a:t>
            </a:r>
            <a:r>
              <a:rPr lang="cs-CZ" sz="1800" b="1" dirty="0" smtClean="0"/>
              <a:t>– leden a únor </a:t>
            </a:r>
            <a:r>
              <a:rPr lang="cs-CZ" sz="1800" b="1" dirty="0"/>
              <a:t>2018</a:t>
            </a:r>
          </a:p>
          <a:p>
            <a:pPr lvl="0">
              <a:lnSpc>
                <a:spcPct val="130000"/>
              </a:lnSpc>
            </a:pPr>
            <a:r>
              <a:rPr lang="cs-CZ" sz="1800" b="1" dirty="0"/>
              <a:t>MPŘ – </a:t>
            </a:r>
            <a:r>
              <a:rPr lang="cs-CZ" sz="1800" b="1" dirty="0" smtClean="0"/>
              <a:t>březen a duben </a:t>
            </a:r>
            <a:r>
              <a:rPr lang="cs-CZ" sz="1800" b="1" dirty="0"/>
              <a:t>2018</a:t>
            </a:r>
          </a:p>
          <a:p>
            <a:pPr lvl="0">
              <a:lnSpc>
                <a:spcPct val="130000"/>
              </a:lnSpc>
            </a:pPr>
            <a:r>
              <a:rPr lang="cs-CZ" sz="1800" b="1" dirty="0"/>
              <a:t>LRV – květen 2018</a:t>
            </a:r>
          </a:p>
          <a:p>
            <a:pPr lvl="0">
              <a:lnSpc>
                <a:spcPct val="130000"/>
              </a:lnSpc>
            </a:pPr>
            <a:r>
              <a:rPr lang="cs-CZ" sz="1800" b="1" dirty="0"/>
              <a:t>vláda – červen 2018</a:t>
            </a:r>
          </a:p>
          <a:p>
            <a:pPr lvl="0">
              <a:lnSpc>
                <a:spcPct val="130000"/>
              </a:lnSpc>
            </a:pPr>
            <a:r>
              <a:rPr lang="cs-CZ" sz="1800" b="1" dirty="0"/>
              <a:t>PS PČR – první čtení červen 2018</a:t>
            </a:r>
          </a:p>
          <a:p>
            <a:pPr lvl="0">
              <a:lnSpc>
                <a:spcPct val="130000"/>
              </a:lnSpc>
            </a:pPr>
            <a:r>
              <a:rPr lang="cs-CZ" sz="1800" b="1" dirty="0"/>
              <a:t>Senát PČR – říjen 2018</a:t>
            </a:r>
          </a:p>
          <a:p>
            <a:pPr lvl="0">
              <a:lnSpc>
                <a:spcPct val="130000"/>
              </a:lnSpc>
            </a:pPr>
            <a:r>
              <a:rPr lang="cs-CZ" sz="1800" b="1" dirty="0"/>
              <a:t>účinnost od 1. 1. 2019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3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Příprava kategorizace a úhradové regulace zdravotnických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lvl="0" indent="0">
              <a:buNone/>
            </a:pPr>
            <a:r>
              <a:rPr lang="cs-CZ" sz="2000" b="1" dirty="0" smtClean="0">
                <a:solidFill>
                  <a:srgbClr val="002060"/>
                </a:solidFill>
              </a:rPr>
              <a:t>Ukázky proběhlých </a:t>
            </a:r>
            <a:r>
              <a:rPr lang="cs-CZ" sz="2000" b="1" dirty="0">
                <a:solidFill>
                  <a:srgbClr val="002060"/>
                </a:solidFill>
              </a:rPr>
              <a:t>jednání</a:t>
            </a:r>
          </a:p>
          <a:p>
            <a:pPr marL="114300" indent="0"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20. 12. 2017 </a:t>
            </a:r>
            <a:r>
              <a:rPr lang="mr-IN" sz="1800" b="1" dirty="0" smtClean="0"/>
              <a:t>–</a:t>
            </a:r>
            <a:r>
              <a:rPr lang="cs-CZ" sz="1800" b="1" dirty="0" smtClean="0"/>
              <a:t> Pracovní skupina pro kategorizaci a úhradovou regulaci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získání zpětné vazby od všech relevantních </a:t>
            </a:r>
            <a:r>
              <a:rPr lang="cs-CZ" sz="1800" b="1" dirty="0" err="1" smtClean="0"/>
              <a:t>stakeholderů</a:t>
            </a:r>
            <a:endParaRPr lang="cs-CZ" dirty="0"/>
          </a:p>
        </p:txBody>
      </p:sp>
      <p:pic>
        <p:nvPicPr>
          <p:cNvPr id="1028" name="Picture 4" descr="http://www.mzcr.cz/Admin/_upload/images/1/AV%20prac_%20skupina%20legislati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356002"/>
            <a:ext cx="4968485" cy="331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2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Příprava kategorizace a úhradové regulace zdravotnických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lvl="0" indent="0">
              <a:buNone/>
            </a:pPr>
            <a:r>
              <a:rPr lang="cs-CZ" sz="2000" b="1" dirty="0">
                <a:solidFill>
                  <a:srgbClr val="002060"/>
                </a:solidFill>
              </a:rPr>
              <a:t>Ukázky proběhlých jednání</a:t>
            </a:r>
          </a:p>
          <a:p>
            <a:pPr marL="114300" indent="0"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pPr lvl="0">
              <a:lnSpc>
                <a:spcPct val="130000"/>
              </a:lnSpc>
            </a:pPr>
            <a:r>
              <a:rPr lang="cs-CZ" sz="1800" b="1" dirty="0"/>
              <a:t>1</a:t>
            </a:r>
            <a:r>
              <a:rPr lang="cs-CZ" sz="1800" b="1" dirty="0" smtClean="0"/>
              <a:t>0. 1. 2018 </a:t>
            </a:r>
            <a:r>
              <a:rPr lang="mr-IN" sz="1800" b="1" dirty="0" smtClean="0"/>
              <a:t>–</a:t>
            </a:r>
            <a:r>
              <a:rPr lang="cs-CZ" sz="1800" b="1" dirty="0" smtClean="0"/>
              <a:t> Pracovní skupina v rámci Pacientské rady MZ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diskuse s pacientskými organizacemi</a:t>
            </a:r>
            <a:endParaRPr lang="cs-CZ" dirty="0"/>
          </a:p>
        </p:txBody>
      </p:sp>
      <p:pic>
        <p:nvPicPr>
          <p:cNvPr id="2050" name="Picture 2" descr="http://www.mzcr.cz/Admin/_upload/images/1/PAC%20pracovn%C3%AD%20skupina%2010_1_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89878"/>
            <a:ext cx="4880611" cy="31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2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Příprava kategorizace a úhradové regulace zdravotnických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800600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cs-CZ" sz="2000" b="1" dirty="0">
                <a:solidFill>
                  <a:srgbClr val="002060"/>
                </a:solidFill>
              </a:rPr>
              <a:t>Ukázky proběhlých jednání</a:t>
            </a:r>
          </a:p>
          <a:p>
            <a:pPr marL="114300" indent="0"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15. 1. 2018 </a:t>
            </a:r>
            <a:r>
              <a:rPr lang="mr-IN" sz="1800" b="1" dirty="0" smtClean="0"/>
              <a:t>–</a:t>
            </a:r>
            <a:r>
              <a:rPr lang="cs-CZ" sz="1800" b="1" dirty="0" smtClean="0"/>
              <a:t> Pracovní skupina pro kategorizaci a úhradovou regulaci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dosažení shody na konečnou podobou tezí a pravidla aktualizace přílohy č. 3</a:t>
            </a:r>
            <a:endParaRPr lang="cs-CZ" dirty="0"/>
          </a:p>
        </p:txBody>
      </p:sp>
      <p:pic>
        <p:nvPicPr>
          <p:cNvPr id="3074" name="Picture 2" descr="http://www.mzcr.cz/Admin/_upload/images/3/DSC_3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16068"/>
            <a:ext cx="4959424" cy="28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35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Příprava kategorizace a úhradové regulace zdravotnických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800600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cs-CZ" sz="2000" b="1" dirty="0">
                <a:solidFill>
                  <a:srgbClr val="002060"/>
                </a:solidFill>
              </a:rPr>
              <a:t>Ukázky proběhlých jednání</a:t>
            </a:r>
          </a:p>
          <a:p>
            <a:pPr marL="114300" indent="0"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18. 1. 2018 </a:t>
            </a:r>
            <a:r>
              <a:rPr lang="mr-IN" sz="1800" b="1" dirty="0" smtClean="0"/>
              <a:t>–</a:t>
            </a:r>
            <a:r>
              <a:rPr lang="cs-CZ" sz="1800" b="1" dirty="0" smtClean="0"/>
              <a:t> Prezentace finálních tezí a harmonogramu legislativního procesu členům zdravotního výboru + konstruktivní diskuse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84984"/>
            <a:ext cx="4718304" cy="34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4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Příprava kategorizace a úhradové regulace zdravotnických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971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1900" b="1" dirty="0" smtClean="0">
                <a:solidFill>
                  <a:srgbClr val="002060"/>
                </a:solidFill>
              </a:rPr>
              <a:t>Návrh MZ sleduje následující cíle</a:t>
            </a:r>
          </a:p>
          <a:p>
            <a:endParaRPr lang="cs-CZ" sz="1800" b="1" dirty="0">
              <a:solidFill>
                <a:srgbClr val="002060"/>
              </a:solidFill>
            </a:endParaRPr>
          </a:p>
          <a:p>
            <a:r>
              <a:rPr lang="cs-CZ" sz="1800" b="1" dirty="0" smtClean="0">
                <a:solidFill>
                  <a:srgbClr val="002060"/>
                </a:solidFill>
              </a:rPr>
              <a:t>Naplnění požadavků Ústavního soudu na zakotvení konkrétního nároku pacienta přímo v zákoně.</a:t>
            </a:r>
          </a:p>
          <a:p>
            <a:endParaRPr lang="cs-CZ" sz="1800" b="1" dirty="0" smtClean="0">
              <a:solidFill>
                <a:srgbClr val="002060"/>
              </a:solidFill>
            </a:endParaRPr>
          </a:p>
          <a:p>
            <a:r>
              <a:rPr lang="cs-CZ" sz="1800" b="1" dirty="0" smtClean="0">
                <a:solidFill>
                  <a:srgbClr val="002060"/>
                </a:solidFill>
              </a:rPr>
              <a:t>Dosažení nezbytné úrovně transparentnosti, zapojení všech dotčených stran </a:t>
            </a:r>
            <a:r>
              <a:rPr lang="cs-CZ" sz="1800" b="1" dirty="0" smtClean="0">
                <a:solidFill>
                  <a:srgbClr val="002060"/>
                </a:solidFill>
              </a:rPr>
              <a:t>a </a:t>
            </a:r>
            <a:r>
              <a:rPr lang="cs-CZ" sz="1800" b="1" dirty="0" smtClean="0">
                <a:solidFill>
                  <a:srgbClr val="002060"/>
                </a:solidFill>
              </a:rPr>
              <a:t>zavedení opravných prostředků.</a:t>
            </a:r>
          </a:p>
          <a:p>
            <a:endParaRPr lang="cs-CZ" sz="1800" b="1" dirty="0" smtClean="0">
              <a:solidFill>
                <a:srgbClr val="002060"/>
              </a:solidFill>
            </a:endParaRPr>
          </a:p>
          <a:p>
            <a:r>
              <a:rPr lang="cs-CZ" sz="1800" b="1" dirty="0" smtClean="0">
                <a:solidFill>
                  <a:srgbClr val="002060"/>
                </a:solidFill>
              </a:rPr>
              <a:t>Proveditelnost a přiměřená administrativní zátěž (jak pro </a:t>
            </a:r>
            <a:r>
              <a:rPr lang="cs-CZ" sz="1800" b="1" dirty="0" err="1" smtClean="0">
                <a:solidFill>
                  <a:srgbClr val="002060"/>
                </a:solidFill>
              </a:rPr>
              <a:t>administrující</a:t>
            </a:r>
            <a:r>
              <a:rPr lang="cs-CZ" sz="1800" b="1" dirty="0" smtClean="0">
                <a:solidFill>
                  <a:srgbClr val="002060"/>
                </a:solidFill>
              </a:rPr>
              <a:t> instituci, tak pro regulované subjekty).</a:t>
            </a:r>
          </a:p>
          <a:p>
            <a:endParaRPr lang="cs-CZ" sz="1800" b="1" dirty="0">
              <a:solidFill>
                <a:srgbClr val="002060"/>
              </a:solidFill>
            </a:endParaRPr>
          </a:p>
          <a:p>
            <a:r>
              <a:rPr lang="cs-CZ" sz="1800" b="1" dirty="0" smtClean="0">
                <a:solidFill>
                  <a:srgbClr val="002060"/>
                </a:solidFill>
              </a:rPr>
              <a:t>Zabránění rigidnímu modelu, který neumožní pružné reakce na změny cenové hladiny na trhu.</a:t>
            </a:r>
          </a:p>
          <a:p>
            <a:endParaRPr lang="cs-CZ" sz="1800" b="1" dirty="0">
              <a:solidFill>
                <a:srgbClr val="002060"/>
              </a:solidFill>
            </a:endParaRPr>
          </a:p>
          <a:p>
            <a:r>
              <a:rPr lang="cs-CZ" sz="1800" b="1" dirty="0" smtClean="0">
                <a:solidFill>
                  <a:srgbClr val="002060"/>
                </a:solidFill>
              </a:rPr>
              <a:t>Snaha o významné nenavyšování nákladů systému zdravotního pojištění. </a:t>
            </a:r>
            <a:endParaRPr lang="cs-CZ" sz="1800" b="1" dirty="0">
              <a:solidFill>
                <a:srgbClr val="002060"/>
              </a:solidFill>
            </a:endParaRPr>
          </a:p>
          <a:p>
            <a:endParaRPr lang="cs-CZ" dirty="0" smtClean="0"/>
          </a:p>
          <a:p>
            <a:pPr marL="5715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09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Příprava kategorizace a úhradové regulace zdravotnických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52736"/>
            <a:ext cx="7620000" cy="4800600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cs-CZ" b="1" dirty="0">
                <a:solidFill>
                  <a:srgbClr val="002060"/>
                </a:solidFill>
              </a:rPr>
              <a:t>Aktuální </a:t>
            </a:r>
            <a:r>
              <a:rPr lang="cs-CZ" b="1" dirty="0" smtClean="0">
                <a:solidFill>
                  <a:srgbClr val="002060"/>
                </a:solidFill>
              </a:rPr>
              <a:t>stav</a:t>
            </a:r>
          </a:p>
          <a:p>
            <a:pPr marL="114300" indent="0"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pPr lvl="0">
              <a:lnSpc>
                <a:spcPct val="130000"/>
              </a:lnSpc>
            </a:pPr>
            <a:r>
              <a:rPr lang="cs-CZ" sz="1900" b="1" dirty="0" smtClean="0">
                <a:solidFill>
                  <a:srgbClr val="FF0000"/>
                </a:solidFill>
              </a:rPr>
              <a:t>7</a:t>
            </a:r>
            <a:r>
              <a:rPr lang="cs-CZ" sz="1900" b="1" dirty="0">
                <a:solidFill>
                  <a:srgbClr val="FF0000"/>
                </a:solidFill>
              </a:rPr>
              <a:t>. 3. 2018 </a:t>
            </a:r>
            <a:r>
              <a:rPr lang="cs-CZ" sz="1900" dirty="0"/>
              <a:t>proběhlo </a:t>
            </a:r>
            <a:r>
              <a:rPr lang="cs-CZ" sz="1900" b="1" dirty="0"/>
              <a:t>ústní vypořádání vnitřního a vnitrorezortního připomínkového řízení k paragrafovému znění </a:t>
            </a:r>
            <a:r>
              <a:rPr lang="cs-CZ" sz="1900" dirty="0"/>
              <a:t>novely zákona o veřejném zdravotním pojištění</a:t>
            </a:r>
          </a:p>
          <a:p>
            <a:pPr lvl="0">
              <a:lnSpc>
                <a:spcPct val="130000"/>
              </a:lnSpc>
            </a:pPr>
            <a:r>
              <a:rPr lang="cs-CZ" sz="1900" b="1" dirty="0"/>
              <a:t>připomínky byly konstruktivní</a:t>
            </a:r>
            <a:r>
              <a:rPr lang="cs-CZ" sz="1900" dirty="0"/>
              <a:t>, přičemž </a:t>
            </a:r>
            <a:r>
              <a:rPr lang="cs-CZ" sz="1900" b="1" dirty="0"/>
              <a:t>většina z nich byla reflektována či vysvětlena</a:t>
            </a:r>
            <a:r>
              <a:rPr lang="cs-CZ" sz="1900" dirty="0"/>
              <a:t>, zůstalo jen několik dílčích otázek, u kterých zatím nenastala široká shoda</a:t>
            </a:r>
          </a:p>
          <a:p>
            <a:pPr lvl="0">
              <a:lnSpc>
                <a:spcPct val="130000"/>
              </a:lnSpc>
            </a:pPr>
            <a:r>
              <a:rPr lang="cs-CZ" sz="1900" dirty="0"/>
              <a:t>tentýž den byl prodiskutován </a:t>
            </a:r>
            <a:r>
              <a:rPr lang="cs-CZ" sz="1900" b="1" dirty="0">
                <a:solidFill>
                  <a:srgbClr val="FF0000"/>
                </a:solidFill>
              </a:rPr>
              <a:t>kategorizační strom</a:t>
            </a:r>
            <a:r>
              <a:rPr lang="cs-CZ" sz="1900" dirty="0"/>
              <a:t>, který bude součástí přílohy zákona, jakož i aktuální připomínky, které vůči němu byly uplatněny</a:t>
            </a:r>
          </a:p>
          <a:p>
            <a:pPr lvl="0">
              <a:lnSpc>
                <a:spcPct val="130000"/>
              </a:lnSpc>
            </a:pPr>
            <a:r>
              <a:rPr lang="cs-CZ" sz="1900" dirty="0"/>
              <a:t>vzhledem k rozsahu připomínek a s ohledem na cíl vytvoření maximálně konsenzuálního návrhu, bylo domluveno, že se </a:t>
            </a:r>
            <a:r>
              <a:rPr lang="cs-CZ" sz="1900" dirty="0" smtClean="0"/>
              <a:t>uskuteční </a:t>
            </a:r>
            <a:r>
              <a:rPr lang="cs-CZ" sz="1900" dirty="0"/>
              <a:t>během </a:t>
            </a:r>
            <a:r>
              <a:rPr lang="cs-CZ" sz="1900" dirty="0" smtClean="0"/>
              <a:t>tohoto a příštího týdne celkem </a:t>
            </a:r>
            <a:r>
              <a:rPr lang="cs-CZ" sz="1900" b="1" dirty="0"/>
              <a:t>4 celodenní jednání</a:t>
            </a:r>
            <a:r>
              <a:rPr lang="cs-CZ" sz="1900" dirty="0"/>
              <a:t>, kde se celý strom ještě </a:t>
            </a:r>
            <a:r>
              <a:rPr lang="cs-CZ" sz="1900" dirty="0" smtClean="0"/>
              <a:t>jednou </a:t>
            </a:r>
            <a:r>
              <a:rPr lang="cs-CZ" sz="1900" dirty="0"/>
              <a:t>se všemi </a:t>
            </a:r>
            <a:r>
              <a:rPr lang="cs-CZ" sz="1900" b="1" dirty="0"/>
              <a:t>projde řádek po </a:t>
            </a:r>
            <a:r>
              <a:rPr lang="cs-CZ" sz="1900" b="1" dirty="0" smtClean="0"/>
              <a:t>řádku (2 úspěšná jednání již máme za sebou)</a:t>
            </a:r>
            <a:endParaRPr lang="cs-CZ" sz="1900" b="1" dirty="0"/>
          </a:p>
          <a:p>
            <a:pPr lvl="0">
              <a:lnSpc>
                <a:spcPct val="130000"/>
              </a:lnSpc>
            </a:pPr>
            <a:r>
              <a:rPr lang="cs-CZ" sz="1900" dirty="0"/>
              <a:t>výsledek těchto jednání pak bude zohledněn a zapracován v rámci meziresortního připomínkového </a:t>
            </a:r>
            <a:r>
              <a:rPr lang="cs-CZ" sz="1900" dirty="0" smtClean="0"/>
              <a:t>řízení</a:t>
            </a:r>
            <a:endParaRPr lang="cs-CZ" sz="1900" dirty="0"/>
          </a:p>
          <a:p>
            <a:pPr lvl="0">
              <a:lnSpc>
                <a:spcPct val="130000"/>
              </a:lnSpc>
            </a:pPr>
            <a:r>
              <a:rPr lang="cs-CZ" sz="1900" b="1" dirty="0" smtClean="0">
                <a:solidFill>
                  <a:srgbClr val="FF0000"/>
                </a:solidFill>
              </a:rPr>
              <a:t>meziresortní </a:t>
            </a:r>
            <a:r>
              <a:rPr lang="cs-CZ" sz="1900" b="1" dirty="0" smtClean="0"/>
              <a:t>připomínkové řízení </a:t>
            </a:r>
            <a:r>
              <a:rPr lang="cs-CZ" sz="1900" dirty="0" smtClean="0"/>
              <a:t>bude zahájeno </a:t>
            </a:r>
            <a:r>
              <a:rPr lang="cs-CZ" sz="1900" b="1" dirty="0" smtClean="0">
                <a:solidFill>
                  <a:srgbClr val="FF0000"/>
                </a:solidFill>
              </a:rPr>
              <a:t>zítra</a:t>
            </a:r>
            <a:endParaRPr lang="cs-CZ" sz="1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9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Vlastní 8">
      <a:dk1>
        <a:sysClr val="windowText" lastClr="000000"/>
      </a:dk1>
      <a:lt1>
        <a:sysClr val="window" lastClr="FFFFFF"/>
      </a:lt1>
      <a:dk2>
        <a:srgbClr val="003A63"/>
      </a:dk2>
      <a:lt2>
        <a:srgbClr val="E9E5DC"/>
      </a:lt2>
      <a:accent1>
        <a:srgbClr val="003E6C"/>
      </a:accent1>
      <a:accent2>
        <a:srgbClr val="D31145"/>
      </a:accent2>
      <a:accent3>
        <a:srgbClr val="C2CD23"/>
      </a:accent3>
      <a:accent4>
        <a:srgbClr val="000000"/>
      </a:accent4>
      <a:accent5>
        <a:srgbClr val="F4B700"/>
      </a:accent5>
      <a:accent6>
        <a:srgbClr val="855D5D"/>
      </a:accent6>
      <a:hlink>
        <a:srgbClr val="CC9900"/>
      </a:hlink>
      <a:folHlink>
        <a:srgbClr val="96A9A9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6562</TotalTime>
  <Words>349</Words>
  <Application>Microsoft Office PowerPoint</Application>
  <PresentationFormat>Předvádění na obrazovce (4:3)</PresentationFormat>
  <Paragraphs>91</Paragraphs>
  <Slides>12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Sousedství</vt:lpstr>
      <vt:lpstr>Příprava kategorizace a úhradové regulace  zdravotnických prostředků   Mgr. et Mgr. Adam Vojtěch</vt:lpstr>
      <vt:lpstr>Příprava kategorizace a úhradové regulace zdravotnických prostředků</vt:lpstr>
      <vt:lpstr>Příprava kategorizace a úhradové regulace zdravotnických prostředků</vt:lpstr>
      <vt:lpstr>Příprava kategorizace a úhradové regulace zdravotnických prostředků</vt:lpstr>
      <vt:lpstr>Příprava kategorizace a úhradové regulace zdravotnických prostředků</vt:lpstr>
      <vt:lpstr>Příprava kategorizace a úhradové regulace zdravotnických prostředků</vt:lpstr>
      <vt:lpstr>Příprava kategorizace a úhradové regulace zdravotnických prostředků</vt:lpstr>
      <vt:lpstr>Příprava kategorizace a úhradové regulace zdravotnických prostředků</vt:lpstr>
      <vt:lpstr>Příprava kategorizace a úhradové regulace zdravotnických prostředků</vt:lpstr>
      <vt:lpstr>Příprava kategorizace a úhradové regulace zdravotnických prostředků</vt:lpstr>
      <vt:lpstr>Příprava kategorizace a úhradové regulace zdravotnických prostředků</vt:lpstr>
      <vt:lpstr>Prezentace aplikace PowerPoint</vt:lpstr>
    </vt:vector>
  </TitlesOfParts>
  <Company>MZČR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Změny v úhradové vyhlášce na rok 2015</dc:title>
  <dc:creator>Pavlina.Zilova@mzcr.cz</dc:creator>
  <cp:lastModifiedBy>Vojtěch Adam Mgr. et Mgr.</cp:lastModifiedBy>
  <cp:revision>370</cp:revision>
  <cp:lastPrinted>2016-10-24T21:46:35Z</cp:lastPrinted>
  <dcterms:created xsi:type="dcterms:W3CDTF">2014-12-16T09:24:34Z</dcterms:created>
  <dcterms:modified xsi:type="dcterms:W3CDTF">2018-03-22T08:42:31Z</dcterms:modified>
</cp:coreProperties>
</file>