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 id="2147483652" r:id="rId2"/>
    <p:sldMasterId id="2147483654" r:id="rId3"/>
    <p:sldMasterId id="2147483657" r:id="rId4"/>
  </p:sldMasterIdLst>
  <p:notesMasterIdLst>
    <p:notesMasterId r:id="rId27"/>
  </p:notesMasterIdLst>
  <p:handoutMasterIdLst>
    <p:handoutMasterId r:id="rId28"/>
  </p:handoutMasterIdLst>
  <p:sldIdLst>
    <p:sldId id="256" r:id="rId5"/>
    <p:sldId id="257" r:id="rId6"/>
    <p:sldId id="274" r:id="rId7"/>
    <p:sldId id="273" r:id="rId8"/>
    <p:sldId id="275" r:id="rId9"/>
    <p:sldId id="277" r:id="rId10"/>
    <p:sldId id="279" r:id="rId11"/>
    <p:sldId id="293" r:id="rId12"/>
    <p:sldId id="294" r:id="rId13"/>
    <p:sldId id="295" r:id="rId14"/>
    <p:sldId id="296" r:id="rId15"/>
    <p:sldId id="297" r:id="rId16"/>
    <p:sldId id="298" r:id="rId17"/>
    <p:sldId id="300" r:id="rId18"/>
    <p:sldId id="285" r:id="rId19"/>
    <p:sldId id="289" r:id="rId20"/>
    <p:sldId id="291" r:id="rId21"/>
    <p:sldId id="280" r:id="rId22"/>
    <p:sldId id="287" r:id="rId23"/>
    <p:sldId id="299" r:id="rId24"/>
    <p:sldId id="281" r:id="rId25"/>
    <p:sldId id="301" r:id="rId26"/>
  </p:sldIdLst>
  <p:sldSz cx="9144000" cy="6858000" type="screen4x3"/>
  <p:notesSz cx="7023100" cy="93091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859C"/>
    <a:srgbClr val="2D0066"/>
    <a:srgbClr val="2F5597"/>
    <a:srgbClr val="4000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810" autoAdjust="0"/>
  </p:normalViewPr>
  <p:slideViewPr>
    <p:cSldViewPr snapToGrid="0" snapToObjects="1">
      <p:cViewPr>
        <p:scale>
          <a:sx n="75" d="100"/>
          <a:sy n="75" d="100"/>
        </p:scale>
        <p:origin x="-1422" y="-228"/>
      </p:cViewPr>
      <p:guideLst>
        <p:guide orient="horz" pos="2160"/>
        <p:guide pos="2880"/>
      </p:guideLst>
    </p:cSldViewPr>
  </p:slideViewPr>
  <p:notesTextViewPr>
    <p:cViewPr>
      <p:scale>
        <a:sx n="100" d="100"/>
        <a:sy n="100" d="100"/>
      </p:scale>
      <p:origin x="0" y="0"/>
    </p:cViewPr>
  </p:notesTextViewPr>
  <p:notesViewPr>
    <p:cSldViewPr snapToGrid="0" snapToObjects="1">
      <p:cViewPr>
        <p:scale>
          <a:sx n="125" d="100"/>
          <a:sy n="125" d="100"/>
        </p:scale>
        <p:origin x="-1350" y="918"/>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16E3A7-E295-4A1E-AE00-13720852485E}" type="doc">
      <dgm:prSet loTypeId="urn:microsoft.com/office/officeart/2005/8/layout/vList5" loCatId="list" qsTypeId="urn:microsoft.com/office/officeart/2005/8/quickstyle/simple1" qsCatId="simple" csTypeId="urn:microsoft.com/office/officeart/2005/8/colors/accent2_2" csCatId="accent2" phldr="1"/>
      <dgm:spPr/>
    </dgm:pt>
    <dgm:pt modelId="{B7CF7CA3-15E5-4858-B865-B6DEC2821A3A}">
      <dgm:prSet phldrT="[Text]" custT="1"/>
      <dgm:spPr/>
      <dgm:t>
        <a:bodyPr/>
        <a:lstStyle/>
        <a:p>
          <a:pPr>
            <a:lnSpc>
              <a:spcPts val="1680"/>
            </a:lnSpc>
            <a:spcAft>
              <a:spcPts val="0"/>
            </a:spcAft>
          </a:pPr>
          <a:r>
            <a:rPr lang="en-GB" sz="1400" b="1" dirty="0" err="1">
              <a:effectLst>
                <a:outerShdw blurRad="38100" dist="38100" dir="2700000" algn="tl">
                  <a:srgbClr val="000000">
                    <a:alpha val="43137"/>
                  </a:srgbClr>
                </a:outerShdw>
              </a:effectLst>
            </a:rPr>
            <a:t>MedTech</a:t>
          </a:r>
          <a:r>
            <a:rPr lang="en-GB" sz="1400" b="1" dirty="0">
              <a:effectLst>
                <a:outerShdw blurRad="38100" dist="38100" dir="2700000" algn="tl">
                  <a:srgbClr val="000000">
                    <a:alpha val="43137"/>
                  </a:srgbClr>
                </a:outerShdw>
              </a:effectLst>
            </a:rPr>
            <a:t> Industry</a:t>
          </a:r>
        </a:p>
        <a:p>
          <a:pPr>
            <a:lnSpc>
              <a:spcPts val="1680"/>
            </a:lnSpc>
            <a:spcAft>
              <a:spcPts val="0"/>
            </a:spcAft>
          </a:pPr>
          <a:r>
            <a:rPr lang="en-GB" sz="1400" b="1" dirty="0">
              <a:effectLst>
                <a:outerShdw blurRad="38100" dist="38100" dir="2700000" algn="tl">
                  <a:srgbClr val="000000">
                    <a:alpha val="43137"/>
                  </a:srgbClr>
                </a:outerShdw>
              </a:effectLst>
            </a:rPr>
            <a:t>Awareness</a:t>
          </a:r>
          <a:br>
            <a:rPr lang="en-GB" sz="1400" b="1" dirty="0">
              <a:effectLst>
                <a:outerShdw blurRad="38100" dist="38100" dir="2700000" algn="tl">
                  <a:srgbClr val="000000">
                    <a:alpha val="43137"/>
                  </a:srgbClr>
                </a:outerShdw>
              </a:effectLst>
            </a:rPr>
          </a:br>
          <a:r>
            <a:rPr lang="en-GB" sz="1400" b="1" dirty="0">
              <a:effectLst>
                <a:outerShdw blurRad="38100" dist="38100" dir="2700000" algn="tl">
                  <a:srgbClr val="000000">
                    <a:alpha val="43137"/>
                  </a:srgbClr>
                </a:outerShdw>
              </a:effectLst>
            </a:rPr>
            <a:t> Position</a:t>
          </a:r>
          <a:endParaRPr lang="en-GB" sz="1400" dirty="0"/>
        </a:p>
      </dgm:t>
    </dgm:pt>
    <dgm:pt modelId="{5A9EB554-98F0-408C-9DF6-4AF5D0F6A975}" type="parTrans" cxnId="{DF988EAB-9564-4503-961B-ED20B6F2335D}">
      <dgm:prSet/>
      <dgm:spPr/>
      <dgm:t>
        <a:bodyPr/>
        <a:lstStyle/>
        <a:p>
          <a:endParaRPr lang="en-GB"/>
        </a:p>
      </dgm:t>
    </dgm:pt>
    <dgm:pt modelId="{233829EC-FD11-410B-99D1-985C31C66F53}" type="sibTrans" cxnId="{DF988EAB-9564-4503-961B-ED20B6F2335D}">
      <dgm:prSet/>
      <dgm:spPr/>
      <dgm:t>
        <a:bodyPr/>
        <a:lstStyle/>
        <a:p>
          <a:endParaRPr lang="en-GB"/>
        </a:p>
      </dgm:t>
    </dgm:pt>
    <dgm:pt modelId="{4D9392E0-B623-46D0-A6B0-95B119D8273C}">
      <dgm:prSet phldrT="[Text]" custT="1"/>
      <dgm:spPr/>
      <dgm:t>
        <a:bodyPr/>
        <a:lstStyle/>
        <a:p>
          <a:pPr>
            <a:lnSpc>
              <a:spcPts val="1680"/>
            </a:lnSpc>
            <a:spcAft>
              <a:spcPts val="0"/>
            </a:spcAft>
          </a:pPr>
          <a:r>
            <a:rPr lang="en-GB" sz="1400" b="1" dirty="0">
              <a:effectLst>
                <a:outerShdw blurRad="38100" dist="38100" dir="2700000" algn="tl">
                  <a:srgbClr val="000000">
                    <a:alpha val="43137"/>
                  </a:srgbClr>
                </a:outerShdw>
              </a:effectLst>
            </a:rPr>
            <a:t>IVD / MD</a:t>
          </a:r>
        </a:p>
        <a:p>
          <a:pPr>
            <a:lnSpc>
              <a:spcPts val="1680"/>
            </a:lnSpc>
            <a:spcAft>
              <a:spcPts val="0"/>
            </a:spcAft>
          </a:pPr>
          <a:r>
            <a:rPr lang="en-GB" sz="1400" b="1" dirty="0">
              <a:effectLst>
                <a:outerShdw blurRad="38100" dist="38100" dir="2700000" algn="tl">
                  <a:srgbClr val="000000">
                    <a:alpha val="43137"/>
                  </a:srgbClr>
                </a:outerShdw>
              </a:effectLst>
            </a:rPr>
            <a:t>Regulatory</a:t>
          </a:r>
        </a:p>
        <a:p>
          <a:pPr>
            <a:lnSpc>
              <a:spcPts val="1680"/>
            </a:lnSpc>
            <a:spcAft>
              <a:spcPts val="0"/>
            </a:spcAft>
          </a:pPr>
          <a:r>
            <a:rPr lang="fr-FR" sz="1400" b="1" dirty="0" err="1">
              <a:effectLst>
                <a:outerShdw blurRad="38100" dist="38100" dir="2700000" algn="tl">
                  <a:srgbClr val="000000">
                    <a:alpha val="43137"/>
                  </a:srgbClr>
                </a:outerShdw>
              </a:effectLst>
            </a:rPr>
            <a:t>Policies</a:t>
          </a:r>
          <a:endParaRPr lang="en-GB" sz="1400" dirty="0"/>
        </a:p>
      </dgm:t>
    </dgm:pt>
    <dgm:pt modelId="{2165BEED-9FEE-4D3C-B118-5BDA064CDF36}" type="parTrans" cxnId="{07E504C0-70E5-4E14-8C3F-77B43FB90EB2}">
      <dgm:prSet/>
      <dgm:spPr/>
      <dgm:t>
        <a:bodyPr/>
        <a:lstStyle/>
        <a:p>
          <a:endParaRPr lang="en-GB"/>
        </a:p>
      </dgm:t>
    </dgm:pt>
    <dgm:pt modelId="{4B0174BB-04D8-4979-B7A2-D7147DEDBD02}" type="sibTrans" cxnId="{07E504C0-70E5-4E14-8C3F-77B43FB90EB2}">
      <dgm:prSet/>
      <dgm:spPr/>
      <dgm:t>
        <a:bodyPr/>
        <a:lstStyle/>
        <a:p>
          <a:endParaRPr lang="en-GB"/>
        </a:p>
      </dgm:t>
    </dgm:pt>
    <dgm:pt modelId="{1F6B1093-881B-4CE7-BDBE-553486884928}">
      <dgm:prSet phldrT="[Text]" custT="1"/>
      <dgm:spPr/>
      <dgm:t>
        <a:bodyPr/>
        <a:lstStyle/>
        <a:p>
          <a:pPr>
            <a:lnSpc>
              <a:spcPts val="1680"/>
            </a:lnSpc>
            <a:spcAft>
              <a:spcPts val="0"/>
            </a:spcAft>
          </a:pPr>
          <a:r>
            <a:rPr lang="en-GB" sz="1400" b="1" dirty="0">
              <a:effectLst>
                <a:outerShdw blurRad="38100" dist="38100" dir="2700000" algn="tl">
                  <a:srgbClr val="000000">
                    <a:alpha val="43137"/>
                  </a:srgbClr>
                </a:outerShdw>
              </a:effectLst>
            </a:rPr>
            <a:t>Market Access</a:t>
          </a:r>
        </a:p>
        <a:p>
          <a:pPr>
            <a:lnSpc>
              <a:spcPts val="1680"/>
            </a:lnSpc>
            <a:spcAft>
              <a:spcPts val="0"/>
            </a:spcAft>
          </a:pPr>
          <a:r>
            <a:rPr lang="en-GB" sz="1400" b="1" dirty="0">
              <a:effectLst>
                <a:outerShdw blurRad="38100" dist="38100" dir="2700000" algn="tl">
                  <a:srgbClr val="000000">
                    <a:alpha val="43137"/>
                  </a:srgbClr>
                </a:outerShdw>
              </a:effectLst>
            </a:rPr>
            <a:t>Policies</a:t>
          </a:r>
        </a:p>
        <a:p>
          <a:pPr>
            <a:lnSpc>
              <a:spcPts val="1680"/>
            </a:lnSpc>
            <a:spcAft>
              <a:spcPts val="0"/>
            </a:spcAft>
          </a:pPr>
          <a:r>
            <a:rPr lang="fr-FR" sz="1400" b="1" dirty="0">
              <a:effectLst>
                <a:outerShdw blurRad="38100" dist="38100" dir="2700000" algn="tl">
                  <a:srgbClr val="000000">
                    <a:alpha val="43137"/>
                  </a:srgbClr>
                </a:outerShdw>
              </a:effectLst>
            </a:rPr>
            <a:t>« Value </a:t>
          </a:r>
          <a:r>
            <a:rPr lang="fr-FR" sz="1400" b="1" dirty="0" err="1">
              <a:effectLst>
                <a:outerShdw blurRad="38100" dist="38100" dir="2700000" algn="tl">
                  <a:srgbClr val="000000">
                    <a:alpha val="43137"/>
                  </a:srgbClr>
                </a:outerShdw>
              </a:effectLst>
            </a:rPr>
            <a:t>based</a:t>
          </a:r>
          <a:r>
            <a:rPr lang="fr-FR" sz="1400" b="1" dirty="0">
              <a:effectLst>
                <a:outerShdw blurRad="38100" dist="38100" dir="2700000" algn="tl">
                  <a:srgbClr val="000000">
                    <a:alpha val="43137"/>
                  </a:srgbClr>
                </a:outerShdw>
              </a:effectLst>
            </a:rPr>
            <a:t> »</a:t>
          </a:r>
          <a:endParaRPr lang="en-GB" sz="1400" b="1" dirty="0">
            <a:effectLst>
              <a:outerShdw blurRad="38100" dist="38100" dir="2700000" algn="tl">
                <a:srgbClr val="000000">
                  <a:alpha val="43137"/>
                </a:srgbClr>
              </a:outerShdw>
            </a:effectLst>
          </a:endParaRPr>
        </a:p>
      </dgm:t>
    </dgm:pt>
    <dgm:pt modelId="{AAA00553-B88E-4277-AE7A-49B2B260E16F}" type="parTrans" cxnId="{496C4735-532C-4B99-A65E-A2B80C3FA007}">
      <dgm:prSet/>
      <dgm:spPr/>
      <dgm:t>
        <a:bodyPr/>
        <a:lstStyle/>
        <a:p>
          <a:endParaRPr lang="en-GB"/>
        </a:p>
      </dgm:t>
    </dgm:pt>
    <dgm:pt modelId="{14D215DC-BC34-4EF2-9B2D-E181DE61B49B}" type="sibTrans" cxnId="{496C4735-532C-4B99-A65E-A2B80C3FA007}">
      <dgm:prSet/>
      <dgm:spPr/>
      <dgm:t>
        <a:bodyPr/>
        <a:lstStyle/>
        <a:p>
          <a:endParaRPr lang="en-GB"/>
        </a:p>
      </dgm:t>
    </dgm:pt>
    <dgm:pt modelId="{7C0FF244-2A4C-43BE-B0A5-80B8C84FA422}">
      <dgm:prSet custT="1"/>
      <dgm:spPr/>
      <dgm:t>
        <a:bodyPr/>
        <a:lstStyle/>
        <a:p>
          <a:pPr>
            <a:lnSpc>
              <a:spcPts val="1680"/>
            </a:lnSpc>
            <a:spcAft>
              <a:spcPts val="0"/>
            </a:spcAft>
          </a:pPr>
          <a:r>
            <a:rPr lang="en-GB" sz="1400" b="1" dirty="0">
              <a:effectLst>
                <a:outerShdw blurRad="38100" dist="38100" dir="2700000" algn="tl">
                  <a:srgbClr val="000000">
                    <a:alpha val="43137"/>
                  </a:srgbClr>
                </a:outerShdw>
              </a:effectLst>
            </a:rPr>
            <a:t>New Code</a:t>
          </a:r>
          <a:br>
            <a:rPr lang="en-GB" sz="1400" b="1" dirty="0">
              <a:effectLst>
                <a:outerShdw blurRad="38100" dist="38100" dir="2700000" algn="tl">
                  <a:srgbClr val="000000">
                    <a:alpha val="43137"/>
                  </a:srgbClr>
                </a:outerShdw>
              </a:effectLst>
            </a:rPr>
          </a:br>
          <a:r>
            <a:rPr lang="en-GB" sz="1400" b="1" dirty="0">
              <a:effectLst>
                <a:outerShdw blurRad="38100" dist="38100" dir="2700000" algn="tl">
                  <a:srgbClr val="000000">
                    <a:alpha val="43137"/>
                  </a:srgbClr>
                </a:outerShdw>
              </a:effectLst>
            </a:rPr>
            <a:t> of Business Practices</a:t>
          </a:r>
        </a:p>
      </dgm:t>
    </dgm:pt>
    <dgm:pt modelId="{711A1FB2-BB1A-47C5-B2BA-CE5D6489B82E}" type="parTrans" cxnId="{3A7712D2-9624-4D53-8AE9-392148D77053}">
      <dgm:prSet/>
      <dgm:spPr/>
      <dgm:t>
        <a:bodyPr/>
        <a:lstStyle/>
        <a:p>
          <a:endParaRPr lang="en-GB"/>
        </a:p>
      </dgm:t>
    </dgm:pt>
    <dgm:pt modelId="{03A3E1C3-CD0D-4E12-8942-CEBBE372DBDE}" type="sibTrans" cxnId="{3A7712D2-9624-4D53-8AE9-392148D77053}">
      <dgm:prSet/>
      <dgm:spPr/>
      <dgm:t>
        <a:bodyPr/>
        <a:lstStyle/>
        <a:p>
          <a:endParaRPr lang="en-GB"/>
        </a:p>
      </dgm:t>
    </dgm:pt>
    <dgm:pt modelId="{1242BFA6-85D0-434A-BD09-94631B13042F}">
      <dgm:prSet custT="1"/>
      <dgm:spPr/>
      <dgm:t>
        <a:bodyPr/>
        <a:lstStyle/>
        <a:p>
          <a:pPr marL="0" marR="0" indent="0" defTabSz="914400" eaLnBrk="1" fontAlgn="auto" latinLnBrk="0" hangingPunct="1">
            <a:lnSpc>
              <a:spcPts val="1680"/>
            </a:lnSpc>
            <a:spcBef>
              <a:spcPts val="0"/>
            </a:spcBef>
            <a:spcAft>
              <a:spcPts val="0"/>
            </a:spcAft>
            <a:buClrTx/>
            <a:buSzTx/>
            <a:buFontTx/>
            <a:buNone/>
            <a:tabLst/>
            <a:defRPr/>
          </a:pPr>
          <a:r>
            <a:rPr lang="en-GB" sz="1400" b="1" dirty="0">
              <a:effectLst>
                <a:outerShdw blurRad="38100" dist="38100" dir="2700000" algn="tl">
                  <a:srgbClr val="000000">
                    <a:alpha val="43137"/>
                  </a:srgbClr>
                </a:outerShdw>
              </a:effectLst>
            </a:rPr>
            <a:t>New </a:t>
          </a:r>
        </a:p>
        <a:p>
          <a:pPr marL="0" marR="0" indent="0" defTabSz="914400" eaLnBrk="1" fontAlgn="auto" latinLnBrk="0" hangingPunct="1">
            <a:lnSpc>
              <a:spcPts val="1680"/>
            </a:lnSpc>
            <a:spcBef>
              <a:spcPts val="0"/>
            </a:spcBef>
            <a:spcAft>
              <a:spcPts val="0"/>
            </a:spcAft>
            <a:buClrTx/>
            <a:buSzTx/>
            <a:buFontTx/>
            <a:buNone/>
            <a:tabLst/>
            <a:defRPr/>
          </a:pPr>
          <a:r>
            <a:rPr lang="en-GB" sz="1400" b="1" dirty="0">
              <a:effectLst>
                <a:outerShdw blurRad="38100" dist="38100" dir="2700000" algn="tl">
                  <a:srgbClr val="000000">
                    <a:alpha val="43137"/>
                  </a:srgbClr>
                </a:outerShdw>
              </a:effectLst>
            </a:rPr>
            <a:t>Activities &amp; Services</a:t>
          </a:r>
        </a:p>
        <a:p>
          <a:pPr marL="0" marR="0" indent="0" defTabSz="914400" eaLnBrk="1" fontAlgn="auto" latinLnBrk="0" hangingPunct="1">
            <a:lnSpc>
              <a:spcPts val="1680"/>
            </a:lnSpc>
            <a:spcBef>
              <a:spcPts val="0"/>
            </a:spcBef>
            <a:spcAft>
              <a:spcPts val="0"/>
            </a:spcAft>
            <a:buClrTx/>
            <a:buSzTx/>
            <a:buFontTx/>
            <a:buNone/>
            <a:tabLst/>
            <a:defRPr/>
          </a:pPr>
          <a:r>
            <a:rPr lang="en-GB" sz="1400" b="1" dirty="0">
              <a:effectLst>
                <a:outerShdw blurRad="38100" dist="38100" dir="2700000" algn="tl">
                  <a:srgbClr val="000000">
                    <a:alpha val="43137"/>
                  </a:srgbClr>
                </a:outerShdw>
              </a:effectLst>
            </a:rPr>
            <a:t>Development </a:t>
          </a:r>
        </a:p>
      </dgm:t>
    </dgm:pt>
    <dgm:pt modelId="{8B69083B-127D-4EE6-B298-D0FA7B2F80D9}" type="parTrans" cxnId="{C840E6D0-A2D1-4E98-A06D-BB515CA485A1}">
      <dgm:prSet/>
      <dgm:spPr/>
      <dgm:t>
        <a:bodyPr/>
        <a:lstStyle/>
        <a:p>
          <a:endParaRPr lang="en-GB"/>
        </a:p>
      </dgm:t>
    </dgm:pt>
    <dgm:pt modelId="{663CDD11-33E1-4324-ABD0-595867B1A91F}" type="sibTrans" cxnId="{C840E6D0-A2D1-4E98-A06D-BB515CA485A1}">
      <dgm:prSet/>
      <dgm:spPr/>
      <dgm:t>
        <a:bodyPr/>
        <a:lstStyle/>
        <a:p>
          <a:endParaRPr lang="en-GB"/>
        </a:p>
      </dgm:t>
    </dgm:pt>
    <dgm:pt modelId="{DD0CE907-387D-4A08-9EC7-99DABFD40091}" type="pres">
      <dgm:prSet presAssocID="{3B16E3A7-E295-4A1E-AE00-13720852485E}" presName="Name0" presStyleCnt="0">
        <dgm:presLayoutVars>
          <dgm:dir/>
          <dgm:animLvl val="lvl"/>
          <dgm:resizeHandles val="exact"/>
        </dgm:presLayoutVars>
      </dgm:prSet>
      <dgm:spPr/>
    </dgm:pt>
    <dgm:pt modelId="{A9B4EB96-D84E-4BC1-87B5-36E7E3B1ABDF}" type="pres">
      <dgm:prSet presAssocID="{B7CF7CA3-15E5-4858-B865-B6DEC2821A3A}" presName="linNode" presStyleCnt="0"/>
      <dgm:spPr/>
    </dgm:pt>
    <dgm:pt modelId="{7195CD39-7852-4056-A8CD-473219A57B78}" type="pres">
      <dgm:prSet presAssocID="{B7CF7CA3-15E5-4858-B865-B6DEC2821A3A}" presName="parentText" presStyleLbl="node1" presStyleIdx="0" presStyleCnt="5" custLinFactY="114545" custLinFactNeighborX="-272" custLinFactNeighborY="200000">
        <dgm:presLayoutVars>
          <dgm:chMax val="1"/>
          <dgm:bulletEnabled val="1"/>
        </dgm:presLayoutVars>
      </dgm:prSet>
      <dgm:spPr/>
      <dgm:t>
        <a:bodyPr/>
        <a:lstStyle/>
        <a:p>
          <a:endParaRPr lang="en-GB"/>
        </a:p>
      </dgm:t>
    </dgm:pt>
    <dgm:pt modelId="{F09DD7F3-6831-4247-98F4-5AC87D50A00B}" type="pres">
      <dgm:prSet presAssocID="{233829EC-FD11-410B-99D1-985C31C66F53}" presName="sp" presStyleCnt="0"/>
      <dgm:spPr/>
    </dgm:pt>
    <dgm:pt modelId="{4CE4236A-B0C5-4592-867C-2F6CEE373CF5}" type="pres">
      <dgm:prSet presAssocID="{4D9392E0-B623-46D0-A6B0-95B119D8273C}" presName="linNode" presStyleCnt="0"/>
      <dgm:spPr/>
    </dgm:pt>
    <dgm:pt modelId="{8B7FC18C-746F-4C9B-9508-CE53B60C5192}" type="pres">
      <dgm:prSet presAssocID="{4D9392E0-B623-46D0-A6B0-95B119D8273C}" presName="parentText" presStyleLbl="node1" presStyleIdx="1" presStyleCnt="5" custLinFactY="-5760" custLinFactNeighborX="-272" custLinFactNeighborY="-100000">
        <dgm:presLayoutVars>
          <dgm:chMax val="1"/>
          <dgm:bulletEnabled val="1"/>
        </dgm:presLayoutVars>
      </dgm:prSet>
      <dgm:spPr/>
      <dgm:t>
        <a:bodyPr/>
        <a:lstStyle/>
        <a:p>
          <a:endParaRPr lang="en-GB"/>
        </a:p>
      </dgm:t>
    </dgm:pt>
    <dgm:pt modelId="{2C703037-C7B2-47FF-87A3-6F7EBA2C3E01}" type="pres">
      <dgm:prSet presAssocID="{4B0174BB-04D8-4979-B7A2-D7147DEDBD02}" presName="sp" presStyleCnt="0"/>
      <dgm:spPr/>
    </dgm:pt>
    <dgm:pt modelId="{EAA93293-6F48-4470-A351-6E6B51033F8A}" type="pres">
      <dgm:prSet presAssocID="{1F6B1093-881B-4CE7-BDBE-553486884928}" presName="linNode" presStyleCnt="0"/>
      <dgm:spPr/>
    </dgm:pt>
    <dgm:pt modelId="{15243BD9-19A0-4F7B-BA84-39E9B09B75EF}" type="pres">
      <dgm:prSet presAssocID="{1F6B1093-881B-4CE7-BDBE-553486884928}" presName="parentText" presStyleLbl="node1" presStyleIdx="2" presStyleCnt="5" custLinFactY="-5738" custLinFactNeighborX="-272" custLinFactNeighborY="-100000">
        <dgm:presLayoutVars>
          <dgm:chMax val="1"/>
          <dgm:bulletEnabled val="1"/>
        </dgm:presLayoutVars>
      </dgm:prSet>
      <dgm:spPr/>
      <dgm:t>
        <a:bodyPr/>
        <a:lstStyle/>
        <a:p>
          <a:endParaRPr lang="en-GB"/>
        </a:p>
      </dgm:t>
    </dgm:pt>
    <dgm:pt modelId="{4044FAAF-CBC5-485A-AEBD-C460F8AF80A3}" type="pres">
      <dgm:prSet presAssocID="{14D215DC-BC34-4EF2-9B2D-E181DE61B49B}" presName="sp" presStyleCnt="0"/>
      <dgm:spPr/>
    </dgm:pt>
    <dgm:pt modelId="{0215CA07-29A6-4CEF-9441-6D3AAB956EE9}" type="pres">
      <dgm:prSet presAssocID="{7C0FF244-2A4C-43BE-B0A5-80B8C84FA422}" presName="linNode" presStyleCnt="0"/>
      <dgm:spPr/>
    </dgm:pt>
    <dgm:pt modelId="{D91FCAED-43DA-4FF0-A407-8D657CF4CED9}" type="pres">
      <dgm:prSet presAssocID="{7C0FF244-2A4C-43BE-B0A5-80B8C84FA422}" presName="parentText" presStyleLbl="node1" presStyleIdx="3" presStyleCnt="5" custLinFactY="-5777" custLinFactNeighborX="-217" custLinFactNeighborY="-100000">
        <dgm:presLayoutVars>
          <dgm:chMax val="1"/>
          <dgm:bulletEnabled val="1"/>
        </dgm:presLayoutVars>
      </dgm:prSet>
      <dgm:spPr/>
      <dgm:t>
        <a:bodyPr/>
        <a:lstStyle/>
        <a:p>
          <a:endParaRPr lang="en-GB"/>
        </a:p>
      </dgm:t>
    </dgm:pt>
    <dgm:pt modelId="{870AC9AC-2945-47A1-B5EB-28AE26489A8B}" type="pres">
      <dgm:prSet presAssocID="{03A3E1C3-CD0D-4E12-8942-CEBBE372DBDE}" presName="sp" presStyleCnt="0"/>
      <dgm:spPr/>
    </dgm:pt>
    <dgm:pt modelId="{D8414B47-249C-4A72-8E81-04F1A6414A54}" type="pres">
      <dgm:prSet presAssocID="{1242BFA6-85D0-434A-BD09-94631B13042F}" presName="linNode" presStyleCnt="0"/>
      <dgm:spPr/>
    </dgm:pt>
    <dgm:pt modelId="{83C22705-132C-47AE-8AE5-EB0FD18DFCC3}" type="pres">
      <dgm:prSet presAssocID="{1242BFA6-85D0-434A-BD09-94631B13042F}" presName="parentText" presStyleLbl="node1" presStyleIdx="4" presStyleCnt="5" custLinFactNeighborY="760">
        <dgm:presLayoutVars>
          <dgm:chMax val="1"/>
          <dgm:bulletEnabled val="1"/>
        </dgm:presLayoutVars>
      </dgm:prSet>
      <dgm:spPr/>
      <dgm:t>
        <a:bodyPr/>
        <a:lstStyle/>
        <a:p>
          <a:endParaRPr lang="en-GB"/>
        </a:p>
      </dgm:t>
    </dgm:pt>
  </dgm:ptLst>
  <dgm:cxnLst>
    <dgm:cxn modelId="{DF988EAB-9564-4503-961B-ED20B6F2335D}" srcId="{3B16E3A7-E295-4A1E-AE00-13720852485E}" destId="{B7CF7CA3-15E5-4858-B865-B6DEC2821A3A}" srcOrd="0" destOrd="0" parTransId="{5A9EB554-98F0-408C-9DF6-4AF5D0F6A975}" sibTransId="{233829EC-FD11-410B-99D1-985C31C66F53}"/>
    <dgm:cxn modelId="{18356816-FCC3-4CE0-BE23-8664F7A1243D}" type="presOf" srcId="{1F6B1093-881B-4CE7-BDBE-553486884928}" destId="{15243BD9-19A0-4F7B-BA84-39E9B09B75EF}" srcOrd="0" destOrd="0" presId="urn:microsoft.com/office/officeart/2005/8/layout/vList5"/>
    <dgm:cxn modelId="{07E504C0-70E5-4E14-8C3F-77B43FB90EB2}" srcId="{3B16E3A7-E295-4A1E-AE00-13720852485E}" destId="{4D9392E0-B623-46D0-A6B0-95B119D8273C}" srcOrd="1" destOrd="0" parTransId="{2165BEED-9FEE-4D3C-B118-5BDA064CDF36}" sibTransId="{4B0174BB-04D8-4979-B7A2-D7147DEDBD02}"/>
    <dgm:cxn modelId="{3A7712D2-9624-4D53-8AE9-392148D77053}" srcId="{3B16E3A7-E295-4A1E-AE00-13720852485E}" destId="{7C0FF244-2A4C-43BE-B0A5-80B8C84FA422}" srcOrd="3" destOrd="0" parTransId="{711A1FB2-BB1A-47C5-B2BA-CE5D6489B82E}" sibTransId="{03A3E1C3-CD0D-4E12-8942-CEBBE372DBDE}"/>
    <dgm:cxn modelId="{496C4735-532C-4B99-A65E-A2B80C3FA007}" srcId="{3B16E3A7-E295-4A1E-AE00-13720852485E}" destId="{1F6B1093-881B-4CE7-BDBE-553486884928}" srcOrd="2" destOrd="0" parTransId="{AAA00553-B88E-4277-AE7A-49B2B260E16F}" sibTransId="{14D215DC-BC34-4EF2-9B2D-E181DE61B49B}"/>
    <dgm:cxn modelId="{ABDEDA74-ACD8-4C72-A30D-37EFEA9A3AAA}" type="presOf" srcId="{3B16E3A7-E295-4A1E-AE00-13720852485E}" destId="{DD0CE907-387D-4A08-9EC7-99DABFD40091}" srcOrd="0" destOrd="0" presId="urn:microsoft.com/office/officeart/2005/8/layout/vList5"/>
    <dgm:cxn modelId="{CFB4E5D1-381C-4BDA-92AB-FB0B5CA6D603}" type="presOf" srcId="{B7CF7CA3-15E5-4858-B865-B6DEC2821A3A}" destId="{7195CD39-7852-4056-A8CD-473219A57B78}" srcOrd="0" destOrd="0" presId="urn:microsoft.com/office/officeart/2005/8/layout/vList5"/>
    <dgm:cxn modelId="{CD0C2792-64FF-4EDD-A98D-BC9C3982E823}" type="presOf" srcId="{4D9392E0-B623-46D0-A6B0-95B119D8273C}" destId="{8B7FC18C-746F-4C9B-9508-CE53B60C5192}" srcOrd="0" destOrd="0" presId="urn:microsoft.com/office/officeart/2005/8/layout/vList5"/>
    <dgm:cxn modelId="{9053BCF2-86B6-4815-BDAF-B81E869D2047}" type="presOf" srcId="{1242BFA6-85D0-434A-BD09-94631B13042F}" destId="{83C22705-132C-47AE-8AE5-EB0FD18DFCC3}" srcOrd="0" destOrd="0" presId="urn:microsoft.com/office/officeart/2005/8/layout/vList5"/>
    <dgm:cxn modelId="{C840E6D0-A2D1-4E98-A06D-BB515CA485A1}" srcId="{3B16E3A7-E295-4A1E-AE00-13720852485E}" destId="{1242BFA6-85D0-434A-BD09-94631B13042F}" srcOrd="4" destOrd="0" parTransId="{8B69083B-127D-4EE6-B298-D0FA7B2F80D9}" sibTransId="{663CDD11-33E1-4324-ABD0-595867B1A91F}"/>
    <dgm:cxn modelId="{86C722D4-BDB5-484F-9556-0A766E8E4058}" type="presOf" srcId="{7C0FF244-2A4C-43BE-B0A5-80B8C84FA422}" destId="{D91FCAED-43DA-4FF0-A407-8D657CF4CED9}" srcOrd="0" destOrd="0" presId="urn:microsoft.com/office/officeart/2005/8/layout/vList5"/>
    <dgm:cxn modelId="{DE00EFB4-9ADE-448F-8285-0DB86EF37375}" type="presParOf" srcId="{DD0CE907-387D-4A08-9EC7-99DABFD40091}" destId="{A9B4EB96-D84E-4BC1-87B5-36E7E3B1ABDF}" srcOrd="0" destOrd="0" presId="urn:microsoft.com/office/officeart/2005/8/layout/vList5"/>
    <dgm:cxn modelId="{4BF5182E-9E5E-4953-AF4A-A6319CA8858E}" type="presParOf" srcId="{A9B4EB96-D84E-4BC1-87B5-36E7E3B1ABDF}" destId="{7195CD39-7852-4056-A8CD-473219A57B78}" srcOrd="0" destOrd="0" presId="urn:microsoft.com/office/officeart/2005/8/layout/vList5"/>
    <dgm:cxn modelId="{E238335C-6BE7-4EEE-AADD-C1B77DBD12F6}" type="presParOf" srcId="{DD0CE907-387D-4A08-9EC7-99DABFD40091}" destId="{F09DD7F3-6831-4247-98F4-5AC87D50A00B}" srcOrd="1" destOrd="0" presId="urn:microsoft.com/office/officeart/2005/8/layout/vList5"/>
    <dgm:cxn modelId="{DE0138A2-5B68-4C11-A6A4-AFAC85BA6835}" type="presParOf" srcId="{DD0CE907-387D-4A08-9EC7-99DABFD40091}" destId="{4CE4236A-B0C5-4592-867C-2F6CEE373CF5}" srcOrd="2" destOrd="0" presId="urn:microsoft.com/office/officeart/2005/8/layout/vList5"/>
    <dgm:cxn modelId="{78F519EB-A9ED-4B21-A090-DFFEA9A1A1DC}" type="presParOf" srcId="{4CE4236A-B0C5-4592-867C-2F6CEE373CF5}" destId="{8B7FC18C-746F-4C9B-9508-CE53B60C5192}" srcOrd="0" destOrd="0" presId="urn:microsoft.com/office/officeart/2005/8/layout/vList5"/>
    <dgm:cxn modelId="{424C84B4-FF1A-445A-AEBF-DD6A4BE8D293}" type="presParOf" srcId="{DD0CE907-387D-4A08-9EC7-99DABFD40091}" destId="{2C703037-C7B2-47FF-87A3-6F7EBA2C3E01}" srcOrd="3" destOrd="0" presId="urn:microsoft.com/office/officeart/2005/8/layout/vList5"/>
    <dgm:cxn modelId="{BBDCBAFA-736C-424A-9DD8-4CC8B69B1ED6}" type="presParOf" srcId="{DD0CE907-387D-4A08-9EC7-99DABFD40091}" destId="{EAA93293-6F48-4470-A351-6E6B51033F8A}" srcOrd="4" destOrd="0" presId="urn:microsoft.com/office/officeart/2005/8/layout/vList5"/>
    <dgm:cxn modelId="{2E7A8B06-F81D-484A-80D5-F02DFDB045CE}" type="presParOf" srcId="{EAA93293-6F48-4470-A351-6E6B51033F8A}" destId="{15243BD9-19A0-4F7B-BA84-39E9B09B75EF}" srcOrd="0" destOrd="0" presId="urn:microsoft.com/office/officeart/2005/8/layout/vList5"/>
    <dgm:cxn modelId="{4A8016E0-D15A-43C7-8FB5-2617F9053C8A}" type="presParOf" srcId="{DD0CE907-387D-4A08-9EC7-99DABFD40091}" destId="{4044FAAF-CBC5-485A-AEBD-C460F8AF80A3}" srcOrd="5" destOrd="0" presId="urn:microsoft.com/office/officeart/2005/8/layout/vList5"/>
    <dgm:cxn modelId="{4C39E2C4-391B-4493-A101-F5B7BB806987}" type="presParOf" srcId="{DD0CE907-387D-4A08-9EC7-99DABFD40091}" destId="{0215CA07-29A6-4CEF-9441-6D3AAB956EE9}" srcOrd="6" destOrd="0" presId="urn:microsoft.com/office/officeart/2005/8/layout/vList5"/>
    <dgm:cxn modelId="{B07652E0-9E03-46E1-97DB-7DF74118347C}" type="presParOf" srcId="{0215CA07-29A6-4CEF-9441-6D3AAB956EE9}" destId="{D91FCAED-43DA-4FF0-A407-8D657CF4CED9}" srcOrd="0" destOrd="0" presId="urn:microsoft.com/office/officeart/2005/8/layout/vList5"/>
    <dgm:cxn modelId="{F1191860-FABA-4EFF-8479-3A9FD35AA2A9}" type="presParOf" srcId="{DD0CE907-387D-4A08-9EC7-99DABFD40091}" destId="{870AC9AC-2945-47A1-B5EB-28AE26489A8B}" srcOrd="7" destOrd="0" presId="urn:microsoft.com/office/officeart/2005/8/layout/vList5"/>
    <dgm:cxn modelId="{7BD3225D-FBB8-4D25-B2E8-16A10C3F5053}" type="presParOf" srcId="{DD0CE907-387D-4A08-9EC7-99DABFD40091}" destId="{D8414B47-249C-4A72-8E81-04F1A6414A54}" srcOrd="8" destOrd="0" presId="urn:microsoft.com/office/officeart/2005/8/layout/vList5"/>
    <dgm:cxn modelId="{C30C4121-3F8C-432D-8C2F-C41085BEA973}" type="presParOf" srcId="{D8414B47-249C-4A72-8E81-04F1A6414A54}" destId="{83C22705-132C-47AE-8AE5-EB0FD18DFCC3}"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AB2B29-D126-4277-97AF-C539105C76FC}" type="doc">
      <dgm:prSet loTypeId="urn:microsoft.com/office/officeart/2005/8/layout/hList1" loCatId="list" qsTypeId="urn:microsoft.com/office/officeart/2005/8/quickstyle/3d4" qsCatId="3D" csTypeId="urn:microsoft.com/office/officeart/2005/8/colors/accent1_2" csCatId="accent1" phldr="1"/>
      <dgm:spPr/>
      <dgm:t>
        <a:bodyPr/>
        <a:lstStyle/>
        <a:p>
          <a:endParaRPr lang="en-US"/>
        </a:p>
      </dgm:t>
    </dgm:pt>
    <dgm:pt modelId="{C5A76B36-29F0-4D29-9560-DF4E84FE24FE}">
      <dgm:prSet phldrT="[Text]" custT="1"/>
      <dgm:spPr/>
      <dgm:t>
        <a:bodyPr/>
        <a:lstStyle/>
        <a:p>
          <a:r>
            <a:rPr lang="en-GB" sz="1600" b="1" dirty="0" smtClean="0"/>
            <a:t>1. General provisions</a:t>
          </a:r>
          <a:endParaRPr lang="en-US" sz="1600" b="1" dirty="0"/>
        </a:p>
      </dgm:t>
    </dgm:pt>
    <dgm:pt modelId="{BB6EABC5-41EB-455D-9D24-9799489359F4}" type="parTrans" cxnId="{F0D56F97-2917-46E6-8E0C-7C4C44B05D3C}">
      <dgm:prSet/>
      <dgm:spPr/>
      <dgm:t>
        <a:bodyPr/>
        <a:lstStyle/>
        <a:p>
          <a:endParaRPr lang="en-US"/>
        </a:p>
      </dgm:t>
    </dgm:pt>
    <dgm:pt modelId="{BF506DD0-F13F-4C9F-8527-075B5D9C2B8A}" type="sibTrans" cxnId="{F0D56F97-2917-46E6-8E0C-7C4C44B05D3C}">
      <dgm:prSet/>
      <dgm:spPr/>
      <dgm:t>
        <a:bodyPr/>
        <a:lstStyle/>
        <a:p>
          <a:endParaRPr lang="en-US"/>
        </a:p>
      </dgm:t>
    </dgm:pt>
    <dgm:pt modelId="{F5BBD76C-065E-4D74-875B-358ABFF8F2EF}">
      <dgm:prSet phldrT="[Text]" custT="1"/>
      <dgm:spPr/>
      <dgm:t>
        <a:bodyPr/>
        <a:lstStyle/>
        <a:p>
          <a:r>
            <a:rPr lang="en-GB" sz="1800" dirty="0" smtClean="0">
              <a:solidFill>
                <a:schemeClr val="bg1">
                  <a:lumMod val="10000"/>
                </a:schemeClr>
              </a:solidFill>
            </a:rPr>
            <a:t>Regulation establishing a </a:t>
          </a:r>
          <a:r>
            <a:rPr lang="en-GB" sz="1800" b="1" u="sng" dirty="0" smtClean="0">
              <a:solidFill>
                <a:schemeClr val="bg1">
                  <a:lumMod val="10000"/>
                </a:schemeClr>
              </a:solidFill>
            </a:rPr>
            <a:t>Coordination Group composed of HTA bodies and authorities </a:t>
          </a:r>
          <a:r>
            <a:rPr lang="en-GB" sz="1800" dirty="0" smtClean="0">
              <a:solidFill>
                <a:schemeClr val="bg1">
                  <a:lumMod val="10000"/>
                </a:schemeClr>
              </a:solidFill>
            </a:rPr>
            <a:t>to carry out the joint work</a:t>
          </a:r>
          <a:endParaRPr lang="en-US" sz="1800" dirty="0">
            <a:solidFill>
              <a:schemeClr val="bg1">
                <a:lumMod val="10000"/>
              </a:schemeClr>
            </a:solidFill>
          </a:endParaRPr>
        </a:p>
      </dgm:t>
    </dgm:pt>
    <dgm:pt modelId="{ADFC2851-207F-4501-8D28-DA2D4C436E08}" type="parTrans" cxnId="{FC1214CD-84A2-4D14-AFAB-EDDE0C2B83EA}">
      <dgm:prSet/>
      <dgm:spPr/>
      <dgm:t>
        <a:bodyPr/>
        <a:lstStyle/>
        <a:p>
          <a:endParaRPr lang="en-US"/>
        </a:p>
      </dgm:t>
    </dgm:pt>
    <dgm:pt modelId="{243025C4-E17A-4D6C-9AD1-711698F99797}" type="sibTrans" cxnId="{FC1214CD-84A2-4D14-AFAB-EDDE0C2B83EA}">
      <dgm:prSet/>
      <dgm:spPr/>
      <dgm:t>
        <a:bodyPr/>
        <a:lstStyle/>
        <a:p>
          <a:endParaRPr lang="en-US"/>
        </a:p>
      </dgm:t>
    </dgm:pt>
    <dgm:pt modelId="{A467F697-CACB-4CC9-9F2C-80B3FB797174}">
      <dgm:prSet phldrT="[Text]" custT="1"/>
      <dgm:spPr/>
      <dgm:t>
        <a:bodyPr/>
        <a:lstStyle/>
        <a:p>
          <a:r>
            <a:rPr lang="en-GB" sz="1600" b="1" dirty="0" smtClean="0"/>
            <a:t>2. Joint work on HTA at EU level</a:t>
          </a:r>
          <a:endParaRPr lang="en-US" sz="1600" b="1" dirty="0"/>
        </a:p>
      </dgm:t>
    </dgm:pt>
    <dgm:pt modelId="{D4BFD9BC-2BCE-4083-AD6A-CA370A950EC7}" type="parTrans" cxnId="{B8124C61-C84A-44DE-B142-57FD9185D5B5}">
      <dgm:prSet/>
      <dgm:spPr/>
      <dgm:t>
        <a:bodyPr/>
        <a:lstStyle/>
        <a:p>
          <a:endParaRPr lang="en-US"/>
        </a:p>
      </dgm:t>
    </dgm:pt>
    <dgm:pt modelId="{DF4B0CC1-4E1B-4B6E-871D-211459A76017}" type="sibTrans" cxnId="{B8124C61-C84A-44DE-B142-57FD9185D5B5}">
      <dgm:prSet/>
      <dgm:spPr/>
      <dgm:t>
        <a:bodyPr/>
        <a:lstStyle/>
        <a:p>
          <a:endParaRPr lang="en-US"/>
        </a:p>
      </dgm:t>
    </dgm:pt>
    <dgm:pt modelId="{2FBEE8E5-5638-4229-BE0A-CB7314CB3D23}">
      <dgm:prSet phldrT="[Text]" custT="1"/>
      <dgm:spPr/>
      <dgm:t>
        <a:bodyPr/>
        <a:lstStyle/>
        <a:p>
          <a:r>
            <a:rPr lang="en-GB" sz="1600" b="1" u="sng" dirty="0" smtClean="0">
              <a:solidFill>
                <a:schemeClr val="bg1">
                  <a:lumMod val="10000"/>
                </a:schemeClr>
              </a:solidFill>
            </a:rPr>
            <a:t>Mandatory joint clinical assessments for selected technologies</a:t>
          </a:r>
          <a:r>
            <a:rPr lang="en-GB" sz="1600" dirty="0" smtClean="0">
              <a:solidFill>
                <a:schemeClr val="bg1">
                  <a:lumMod val="10000"/>
                </a:schemeClr>
              </a:solidFill>
            </a:rPr>
            <a:t>: no duplication of report by MS. Scope: high risk + comply with criteria. </a:t>
          </a:r>
          <a:r>
            <a:rPr lang="fr-BE" sz="1600" dirty="0" smtClean="0">
              <a:solidFill>
                <a:schemeClr val="bg1">
                  <a:lumMod val="10000"/>
                </a:schemeClr>
              </a:solidFill>
            </a:rPr>
            <a:t>Not </a:t>
          </a:r>
          <a:r>
            <a:rPr lang="fr-BE" sz="1600" dirty="0" err="1" smtClean="0">
              <a:solidFill>
                <a:schemeClr val="bg1">
                  <a:lumMod val="10000"/>
                </a:schemeClr>
              </a:solidFill>
            </a:rPr>
            <a:t>necessarily</a:t>
          </a:r>
          <a:r>
            <a:rPr lang="fr-BE" sz="1600" dirty="0" smtClean="0">
              <a:solidFill>
                <a:schemeClr val="bg1">
                  <a:lumMod val="10000"/>
                </a:schemeClr>
              </a:solidFill>
            </a:rPr>
            <a:t> at </a:t>
          </a:r>
          <a:r>
            <a:rPr lang="fr-BE" sz="1600" dirty="0" err="1" smtClean="0">
              <a:solidFill>
                <a:schemeClr val="bg1">
                  <a:lumMod val="10000"/>
                </a:schemeClr>
              </a:solidFill>
            </a:rPr>
            <a:t>market</a:t>
          </a:r>
          <a:r>
            <a:rPr lang="fr-BE" sz="1600" dirty="0" smtClean="0">
              <a:solidFill>
                <a:schemeClr val="bg1">
                  <a:lumMod val="10000"/>
                </a:schemeClr>
              </a:solidFill>
            </a:rPr>
            <a:t> entry, but suspension clause for extra </a:t>
          </a:r>
          <a:r>
            <a:rPr lang="fr-BE" sz="1600" dirty="0" err="1" smtClean="0">
              <a:solidFill>
                <a:schemeClr val="bg1">
                  <a:lumMod val="10000"/>
                </a:schemeClr>
              </a:solidFill>
            </a:rPr>
            <a:t>evidence</a:t>
          </a:r>
          <a:r>
            <a:rPr lang="fr-BE" sz="1600" dirty="0" smtClean="0">
              <a:solidFill>
                <a:schemeClr val="bg1">
                  <a:lumMod val="10000"/>
                </a:schemeClr>
              </a:solidFill>
            </a:rPr>
            <a:t> </a:t>
          </a:r>
          <a:r>
            <a:rPr lang="fr-BE" sz="1600" dirty="0" err="1" smtClean="0">
              <a:solidFill>
                <a:schemeClr val="bg1">
                  <a:lumMod val="10000"/>
                </a:schemeClr>
              </a:solidFill>
            </a:rPr>
            <a:t>generation</a:t>
          </a:r>
          <a:endParaRPr lang="en-US" sz="1600" dirty="0">
            <a:solidFill>
              <a:schemeClr val="bg1">
                <a:lumMod val="10000"/>
              </a:schemeClr>
            </a:solidFill>
          </a:endParaRPr>
        </a:p>
      </dgm:t>
    </dgm:pt>
    <dgm:pt modelId="{5003B0BA-8429-4895-A47A-441497586CD9}" type="parTrans" cxnId="{DDD0E6B0-BD14-4605-9CA7-8CE0F298A9BD}">
      <dgm:prSet/>
      <dgm:spPr/>
      <dgm:t>
        <a:bodyPr/>
        <a:lstStyle/>
        <a:p>
          <a:endParaRPr lang="en-US"/>
        </a:p>
      </dgm:t>
    </dgm:pt>
    <dgm:pt modelId="{8EB86520-16DD-470C-9707-5FAE6DC09F32}" type="sibTrans" cxnId="{DDD0E6B0-BD14-4605-9CA7-8CE0F298A9BD}">
      <dgm:prSet/>
      <dgm:spPr/>
      <dgm:t>
        <a:bodyPr/>
        <a:lstStyle/>
        <a:p>
          <a:endParaRPr lang="en-US"/>
        </a:p>
      </dgm:t>
    </dgm:pt>
    <dgm:pt modelId="{181142FA-1E29-48A2-842B-1E053C04A4EA}">
      <dgm:prSet phldrT="[Text]" custT="1"/>
      <dgm:spPr/>
      <dgm:t>
        <a:bodyPr/>
        <a:lstStyle/>
        <a:p>
          <a:r>
            <a:rPr lang="en-GB" sz="1600" b="1" dirty="0" smtClean="0"/>
            <a:t>3. Rules for clinical assessments</a:t>
          </a:r>
          <a:endParaRPr lang="en-US" sz="1600" b="1" dirty="0"/>
        </a:p>
      </dgm:t>
    </dgm:pt>
    <dgm:pt modelId="{C1613B1C-C218-45C5-8360-217F682BEE19}" type="parTrans" cxnId="{80547E70-B8BD-40AB-80EA-CD2590A54692}">
      <dgm:prSet/>
      <dgm:spPr/>
      <dgm:t>
        <a:bodyPr/>
        <a:lstStyle/>
        <a:p>
          <a:endParaRPr lang="en-US"/>
        </a:p>
      </dgm:t>
    </dgm:pt>
    <dgm:pt modelId="{8DA1478A-F3D5-420B-B56C-F5CE061139D5}" type="sibTrans" cxnId="{80547E70-B8BD-40AB-80EA-CD2590A54692}">
      <dgm:prSet/>
      <dgm:spPr/>
      <dgm:t>
        <a:bodyPr/>
        <a:lstStyle/>
        <a:p>
          <a:endParaRPr lang="en-US"/>
        </a:p>
      </dgm:t>
    </dgm:pt>
    <dgm:pt modelId="{9FA90DE6-CC2A-4219-97F6-0BACE4E23817}">
      <dgm:prSet phldrT="[Text]" custT="1"/>
      <dgm:spPr/>
      <dgm:t>
        <a:bodyPr/>
        <a:lstStyle/>
        <a:p>
          <a:r>
            <a:rPr lang="en-GB" sz="1800" dirty="0" smtClean="0">
              <a:solidFill>
                <a:schemeClr val="bg1">
                  <a:lumMod val="10000"/>
                </a:schemeClr>
              </a:solidFill>
            </a:rPr>
            <a:t>Common rules for carrying out clinical assessments at Member State level and for joint clinical assessments. Based on </a:t>
          </a:r>
          <a:r>
            <a:rPr lang="en-GB" sz="1800" dirty="0" err="1" smtClean="0">
              <a:solidFill>
                <a:schemeClr val="bg1">
                  <a:lumMod val="10000"/>
                </a:schemeClr>
              </a:solidFill>
            </a:rPr>
            <a:t>EUnetHTA</a:t>
          </a:r>
          <a:r>
            <a:rPr lang="en-GB" sz="1800" dirty="0" smtClean="0">
              <a:solidFill>
                <a:schemeClr val="bg1">
                  <a:lumMod val="10000"/>
                </a:schemeClr>
              </a:solidFill>
            </a:rPr>
            <a:t> work?</a:t>
          </a:r>
          <a:endParaRPr lang="en-US" sz="1800" dirty="0">
            <a:solidFill>
              <a:schemeClr val="bg1">
                <a:lumMod val="10000"/>
              </a:schemeClr>
            </a:solidFill>
          </a:endParaRPr>
        </a:p>
      </dgm:t>
    </dgm:pt>
    <dgm:pt modelId="{B4DD1A5C-6885-4AA5-ABD9-A91B6FD383A3}" type="parTrans" cxnId="{8A576990-5C6C-49B5-BAD3-780E8C42C7A7}">
      <dgm:prSet/>
      <dgm:spPr/>
      <dgm:t>
        <a:bodyPr/>
        <a:lstStyle/>
        <a:p>
          <a:endParaRPr lang="en-US"/>
        </a:p>
      </dgm:t>
    </dgm:pt>
    <dgm:pt modelId="{E72B614C-9D04-4F28-9956-A86FAD0B5CE5}" type="sibTrans" cxnId="{8A576990-5C6C-49B5-BAD3-780E8C42C7A7}">
      <dgm:prSet/>
      <dgm:spPr/>
      <dgm:t>
        <a:bodyPr/>
        <a:lstStyle/>
        <a:p>
          <a:endParaRPr lang="en-US"/>
        </a:p>
      </dgm:t>
    </dgm:pt>
    <dgm:pt modelId="{97874663-FF86-4C8C-9B2A-D87CEE3F847C}">
      <dgm:prSet phldrT="[Text]" custT="1"/>
      <dgm:spPr/>
      <dgm:t>
        <a:bodyPr/>
        <a:lstStyle/>
        <a:p>
          <a:r>
            <a:rPr lang="en-GB" sz="1600" dirty="0" smtClean="0">
              <a:solidFill>
                <a:schemeClr val="bg1">
                  <a:lumMod val="10000"/>
                </a:schemeClr>
              </a:solidFill>
            </a:rPr>
            <a:t>Voluntary cooperation on other technologies (similar to current cooperation)</a:t>
          </a:r>
          <a:endParaRPr lang="en-US" sz="1600" dirty="0">
            <a:solidFill>
              <a:schemeClr val="bg1">
                <a:lumMod val="10000"/>
              </a:schemeClr>
            </a:solidFill>
          </a:endParaRPr>
        </a:p>
      </dgm:t>
    </dgm:pt>
    <dgm:pt modelId="{7DB5C467-5A06-41B0-B226-D4057EAC9348}" type="parTrans" cxnId="{BE1115D2-38B6-4DAE-9F6C-A8AEE7A72E14}">
      <dgm:prSet/>
      <dgm:spPr/>
      <dgm:t>
        <a:bodyPr/>
        <a:lstStyle/>
        <a:p>
          <a:endParaRPr lang="en-US"/>
        </a:p>
      </dgm:t>
    </dgm:pt>
    <dgm:pt modelId="{279CA90E-DB3E-4A4B-B9FE-BD5CD4891B78}" type="sibTrans" cxnId="{BE1115D2-38B6-4DAE-9F6C-A8AEE7A72E14}">
      <dgm:prSet/>
      <dgm:spPr/>
      <dgm:t>
        <a:bodyPr/>
        <a:lstStyle/>
        <a:p>
          <a:endParaRPr lang="en-US"/>
        </a:p>
      </dgm:t>
    </dgm:pt>
    <dgm:pt modelId="{7401D6EB-81DE-42FC-9970-5977FDCEA7B7}">
      <dgm:prSet phldrT="[Text]" custT="1"/>
      <dgm:spPr/>
      <dgm:t>
        <a:bodyPr/>
        <a:lstStyle/>
        <a:p>
          <a:r>
            <a:rPr lang="en-GB" sz="1600" b="1" dirty="0" smtClean="0"/>
            <a:t>4. Support tools</a:t>
          </a:r>
          <a:endParaRPr lang="en-US" sz="1600" b="1" dirty="0"/>
        </a:p>
      </dgm:t>
    </dgm:pt>
    <dgm:pt modelId="{FA5AAB86-3FDC-4F80-8A55-DDCEAE9B098F}" type="parTrans" cxnId="{64A28C10-DFAC-4E73-B07E-6A8D32D15B9D}">
      <dgm:prSet/>
      <dgm:spPr/>
      <dgm:t>
        <a:bodyPr/>
        <a:lstStyle/>
        <a:p>
          <a:endParaRPr lang="en-US"/>
        </a:p>
      </dgm:t>
    </dgm:pt>
    <dgm:pt modelId="{67799333-31A0-46D8-9B68-DE38437B1A18}" type="sibTrans" cxnId="{64A28C10-DFAC-4E73-B07E-6A8D32D15B9D}">
      <dgm:prSet/>
      <dgm:spPr/>
      <dgm:t>
        <a:bodyPr/>
        <a:lstStyle/>
        <a:p>
          <a:endParaRPr lang="en-US"/>
        </a:p>
      </dgm:t>
    </dgm:pt>
    <dgm:pt modelId="{CECED9CF-7C78-4DA8-BE10-CC82487A2EED}">
      <dgm:prSet phldrT="[Text]" custT="1"/>
      <dgm:spPr/>
      <dgm:t>
        <a:bodyPr/>
        <a:lstStyle/>
        <a:p>
          <a:r>
            <a:rPr lang="en-GB" sz="1800" dirty="0" smtClean="0">
              <a:solidFill>
                <a:schemeClr val="bg1">
                  <a:lumMod val="10000"/>
                </a:schemeClr>
              </a:solidFill>
            </a:rPr>
            <a:t>“Joint scientific consultation” = early dialogue</a:t>
          </a:r>
          <a:endParaRPr lang="en-US" sz="1800" dirty="0">
            <a:solidFill>
              <a:schemeClr val="bg1">
                <a:lumMod val="10000"/>
              </a:schemeClr>
            </a:solidFill>
          </a:endParaRPr>
        </a:p>
      </dgm:t>
    </dgm:pt>
    <dgm:pt modelId="{49CE2386-EB0A-441D-9C86-A7479C67FEE4}" type="parTrans" cxnId="{45B1FC18-D525-44BC-8967-8ADEF91A2933}">
      <dgm:prSet/>
      <dgm:spPr/>
      <dgm:t>
        <a:bodyPr/>
        <a:lstStyle/>
        <a:p>
          <a:endParaRPr lang="en-US"/>
        </a:p>
      </dgm:t>
    </dgm:pt>
    <dgm:pt modelId="{CDE0C880-B329-43AB-B3BD-C817B756AD08}" type="sibTrans" cxnId="{45B1FC18-D525-44BC-8967-8ADEF91A2933}">
      <dgm:prSet/>
      <dgm:spPr/>
      <dgm:t>
        <a:bodyPr/>
        <a:lstStyle/>
        <a:p>
          <a:endParaRPr lang="en-US"/>
        </a:p>
      </dgm:t>
    </dgm:pt>
    <dgm:pt modelId="{D2ADF7E5-7327-462D-A392-98D1B6B85A4E}">
      <dgm:prSet phldrT="[Text]" custT="1"/>
      <dgm:spPr/>
      <dgm:t>
        <a:bodyPr/>
        <a:lstStyle/>
        <a:p>
          <a:r>
            <a:rPr lang="en-GB" sz="1800" dirty="0" smtClean="0">
              <a:solidFill>
                <a:schemeClr val="bg1">
                  <a:lumMod val="10000"/>
                </a:schemeClr>
              </a:solidFill>
            </a:rPr>
            <a:t>The EC will act as the Secretariat for the joint work</a:t>
          </a:r>
          <a:endParaRPr lang="en-US" sz="1800" dirty="0">
            <a:solidFill>
              <a:schemeClr val="bg1">
                <a:lumMod val="10000"/>
              </a:schemeClr>
            </a:solidFill>
          </a:endParaRPr>
        </a:p>
      </dgm:t>
    </dgm:pt>
    <dgm:pt modelId="{B044AA8D-D554-47C4-A1CE-1E3D216E4A70}" type="parTrans" cxnId="{06AC19F5-25F3-4EB4-A44C-6BB9B325010B}">
      <dgm:prSet/>
      <dgm:spPr/>
      <dgm:t>
        <a:bodyPr/>
        <a:lstStyle/>
        <a:p>
          <a:endParaRPr lang="en-US"/>
        </a:p>
      </dgm:t>
    </dgm:pt>
    <dgm:pt modelId="{6A86EE68-54DF-4E09-9FD3-B9B3D3EA8171}" type="sibTrans" cxnId="{06AC19F5-25F3-4EB4-A44C-6BB9B325010B}">
      <dgm:prSet/>
      <dgm:spPr/>
      <dgm:t>
        <a:bodyPr/>
        <a:lstStyle/>
        <a:p>
          <a:endParaRPr lang="en-US"/>
        </a:p>
      </dgm:t>
    </dgm:pt>
    <dgm:pt modelId="{9122D924-1738-45C9-B4F0-DA233BF131AB}">
      <dgm:prSet custT="1"/>
      <dgm:spPr/>
      <dgm:t>
        <a:bodyPr/>
        <a:lstStyle/>
        <a:p>
          <a:r>
            <a:rPr lang="en-GB" sz="1800" dirty="0" smtClean="0">
              <a:solidFill>
                <a:schemeClr val="bg1">
                  <a:lumMod val="10000"/>
                </a:schemeClr>
              </a:solidFill>
            </a:rPr>
            <a:t>A Stakeholder network will be established</a:t>
          </a:r>
          <a:endParaRPr lang="en-US" sz="1800" dirty="0">
            <a:solidFill>
              <a:schemeClr val="bg1">
                <a:lumMod val="10000"/>
              </a:schemeClr>
            </a:solidFill>
          </a:endParaRPr>
        </a:p>
      </dgm:t>
    </dgm:pt>
    <dgm:pt modelId="{E56BC868-2866-4546-A8D0-E33D2CAF61DB}" type="parTrans" cxnId="{25B124F3-4169-4FA4-832E-E6B5AC9529CF}">
      <dgm:prSet/>
      <dgm:spPr/>
      <dgm:t>
        <a:bodyPr/>
        <a:lstStyle/>
        <a:p>
          <a:endParaRPr lang="en-US"/>
        </a:p>
      </dgm:t>
    </dgm:pt>
    <dgm:pt modelId="{9B4A2931-4010-4958-9848-969D1A481564}" type="sibTrans" cxnId="{25B124F3-4169-4FA4-832E-E6B5AC9529CF}">
      <dgm:prSet/>
      <dgm:spPr/>
      <dgm:t>
        <a:bodyPr/>
        <a:lstStyle/>
        <a:p>
          <a:endParaRPr lang="en-US"/>
        </a:p>
      </dgm:t>
    </dgm:pt>
    <dgm:pt modelId="{A3F3AB07-8EE9-4139-AD73-DF509A0D19D5}">
      <dgm:prSet custT="1"/>
      <dgm:spPr/>
      <dgm:t>
        <a:bodyPr/>
        <a:lstStyle/>
        <a:p>
          <a:r>
            <a:rPr lang="en-GB" sz="1800" dirty="0" smtClean="0">
              <a:solidFill>
                <a:schemeClr val="bg1">
                  <a:lumMod val="10000"/>
                </a:schemeClr>
              </a:solidFill>
            </a:rPr>
            <a:t>Union funding (fee-for-service after review?) </a:t>
          </a:r>
          <a:endParaRPr lang="en-US" sz="1800" dirty="0">
            <a:solidFill>
              <a:schemeClr val="bg1">
                <a:lumMod val="10000"/>
              </a:schemeClr>
            </a:solidFill>
          </a:endParaRPr>
        </a:p>
      </dgm:t>
    </dgm:pt>
    <dgm:pt modelId="{871B84E4-8BE1-46F6-8904-38A267FFE326}" type="parTrans" cxnId="{D59A95D8-366D-418B-8870-B62B92CCFB12}">
      <dgm:prSet/>
      <dgm:spPr/>
      <dgm:t>
        <a:bodyPr/>
        <a:lstStyle/>
        <a:p>
          <a:endParaRPr lang="en-US"/>
        </a:p>
      </dgm:t>
    </dgm:pt>
    <dgm:pt modelId="{40ED5031-7281-4D36-B35D-4BB81592FD98}" type="sibTrans" cxnId="{D59A95D8-366D-418B-8870-B62B92CCFB12}">
      <dgm:prSet/>
      <dgm:spPr/>
      <dgm:t>
        <a:bodyPr/>
        <a:lstStyle/>
        <a:p>
          <a:endParaRPr lang="en-US"/>
        </a:p>
      </dgm:t>
    </dgm:pt>
    <dgm:pt modelId="{C4710F5C-488E-42D4-B8AF-C3B0AD12FD81}">
      <dgm:prSet custT="1"/>
      <dgm:spPr/>
      <dgm:t>
        <a:bodyPr/>
        <a:lstStyle/>
        <a:p>
          <a:r>
            <a:rPr lang="en-GB" sz="1800" dirty="0" smtClean="0">
              <a:solidFill>
                <a:schemeClr val="bg1">
                  <a:lumMod val="10000"/>
                </a:schemeClr>
              </a:solidFill>
            </a:rPr>
            <a:t>“Identification of Emerging Health Technologies” = horizon scanning</a:t>
          </a:r>
          <a:endParaRPr lang="en-US" sz="1800" dirty="0"/>
        </a:p>
      </dgm:t>
    </dgm:pt>
    <dgm:pt modelId="{7526601D-F48D-48D6-B06A-090BB2F1AC21}" type="parTrans" cxnId="{03D5C375-92D0-47F0-BB7B-92C077486A6F}">
      <dgm:prSet/>
      <dgm:spPr/>
      <dgm:t>
        <a:bodyPr/>
        <a:lstStyle/>
        <a:p>
          <a:endParaRPr lang="en-US"/>
        </a:p>
      </dgm:t>
    </dgm:pt>
    <dgm:pt modelId="{47ACEEE0-A33B-457F-8E6E-2A1029C06ADA}" type="sibTrans" cxnId="{03D5C375-92D0-47F0-BB7B-92C077486A6F}">
      <dgm:prSet/>
      <dgm:spPr/>
      <dgm:t>
        <a:bodyPr/>
        <a:lstStyle/>
        <a:p>
          <a:endParaRPr lang="en-US"/>
        </a:p>
      </dgm:t>
    </dgm:pt>
    <dgm:pt modelId="{05740067-34B1-4A22-ADB5-042D06E7434C}" type="pres">
      <dgm:prSet presAssocID="{45AB2B29-D126-4277-97AF-C539105C76FC}" presName="Name0" presStyleCnt="0">
        <dgm:presLayoutVars>
          <dgm:dir/>
          <dgm:animLvl val="lvl"/>
          <dgm:resizeHandles val="exact"/>
        </dgm:presLayoutVars>
      </dgm:prSet>
      <dgm:spPr/>
      <dgm:t>
        <a:bodyPr/>
        <a:lstStyle/>
        <a:p>
          <a:endParaRPr lang="en-US"/>
        </a:p>
      </dgm:t>
    </dgm:pt>
    <dgm:pt modelId="{253C7B43-98B3-4831-9A19-AE66CC1CF152}" type="pres">
      <dgm:prSet presAssocID="{C5A76B36-29F0-4D29-9560-DF4E84FE24FE}" presName="composite" presStyleCnt="0"/>
      <dgm:spPr/>
    </dgm:pt>
    <dgm:pt modelId="{2CDEEF5F-7AC6-40C0-BEA5-1BB259DBE18A}" type="pres">
      <dgm:prSet presAssocID="{C5A76B36-29F0-4D29-9560-DF4E84FE24FE}" presName="parTx" presStyleLbl="alignNode1" presStyleIdx="0" presStyleCnt="4" custLinFactNeighborX="13813" custLinFactNeighborY="1882">
        <dgm:presLayoutVars>
          <dgm:chMax val="0"/>
          <dgm:chPref val="0"/>
          <dgm:bulletEnabled val="1"/>
        </dgm:presLayoutVars>
      </dgm:prSet>
      <dgm:spPr/>
      <dgm:t>
        <a:bodyPr/>
        <a:lstStyle/>
        <a:p>
          <a:endParaRPr lang="en-US"/>
        </a:p>
      </dgm:t>
    </dgm:pt>
    <dgm:pt modelId="{60F8DD21-6A63-48EC-8A9B-03865CEBE3A7}" type="pres">
      <dgm:prSet presAssocID="{C5A76B36-29F0-4D29-9560-DF4E84FE24FE}" presName="desTx" presStyleLbl="alignAccFollowNode1" presStyleIdx="0" presStyleCnt="4" custLinFactNeighborX="14981" custLinFactNeighborY="115">
        <dgm:presLayoutVars>
          <dgm:bulletEnabled val="1"/>
        </dgm:presLayoutVars>
      </dgm:prSet>
      <dgm:spPr/>
      <dgm:t>
        <a:bodyPr/>
        <a:lstStyle/>
        <a:p>
          <a:endParaRPr lang="en-US"/>
        </a:p>
      </dgm:t>
    </dgm:pt>
    <dgm:pt modelId="{7CF982EF-DF09-4BBF-990A-5D4EA679D57F}" type="pres">
      <dgm:prSet presAssocID="{BF506DD0-F13F-4C9F-8527-075B5D9C2B8A}" presName="space" presStyleCnt="0"/>
      <dgm:spPr/>
    </dgm:pt>
    <dgm:pt modelId="{71973642-A057-4CE3-9BC8-51DFBBDECB93}" type="pres">
      <dgm:prSet presAssocID="{A467F697-CACB-4CC9-9F2C-80B3FB797174}" presName="composite" presStyleCnt="0"/>
      <dgm:spPr/>
    </dgm:pt>
    <dgm:pt modelId="{6B7BCEAD-A74B-4502-A9BC-3CF259BB59AE}" type="pres">
      <dgm:prSet presAssocID="{A467F697-CACB-4CC9-9F2C-80B3FB797174}" presName="parTx" presStyleLbl="alignNode1" presStyleIdx="1" presStyleCnt="4" custLinFactNeighborX="5788" custLinFactNeighborY="-1608">
        <dgm:presLayoutVars>
          <dgm:chMax val="0"/>
          <dgm:chPref val="0"/>
          <dgm:bulletEnabled val="1"/>
        </dgm:presLayoutVars>
      </dgm:prSet>
      <dgm:spPr/>
      <dgm:t>
        <a:bodyPr/>
        <a:lstStyle/>
        <a:p>
          <a:endParaRPr lang="en-US"/>
        </a:p>
      </dgm:t>
    </dgm:pt>
    <dgm:pt modelId="{74A64BA3-728C-42FF-BACA-6DF62BB9EC62}" type="pres">
      <dgm:prSet presAssocID="{A467F697-CACB-4CC9-9F2C-80B3FB797174}" presName="desTx" presStyleLbl="alignAccFollowNode1" presStyleIdx="1" presStyleCnt="4" custLinFactNeighborX="8368" custLinFactNeighborY="3">
        <dgm:presLayoutVars>
          <dgm:bulletEnabled val="1"/>
        </dgm:presLayoutVars>
      </dgm:prSet>
      <dgm:spPr/>
      <dgm:t>
        <a:bodyPr/>
        <a:lstStyle/>
        <a:p>
          <a:endParaRPr lang="en-US"/>
        </a:p>
      </dgm:t>
    </dgm:pt>
    <dgm:pt modelId="{FAA2C5F3-8BC7-4F8F-A825-21CA47DC5BD4}" type="pres">
      <dgm:prSet presAssocID="{DF4B0CC1-4E1B-4B6E-871D-211459A76017}" presName="space" presStyleCnt="0"/>
      <dgm:spPr/>
    </dgm:pt>
    <dgm:pt modelId="{D86E8D25-5D3B-434C-A6EC-F8B1E5E98409}" type="pres">
      <dgm:prSet presAssocID="{181142FA-1E29-48A2-842B-1E053C04A4EA}" presName="composite" presStyleCnt="0"/>
      <dgm:spPr/>
    </dgm:pt>
    <dgm:pt modelId="{7661EA3E-82BA-41BD-AB8A-92F6D1A1AA95}" type="pres">
      <dgm:prSet presAssocID="{181142FA-1E29-48A2-842B-1E053C04A4EA}" presName="parTx" presStyleLbl="alignNode1" presStyleIdx="2" presStyleCnt="4">
        <dgm:presLayoutVars>
          <dgm:chMax val="0"/>
          <dgm:chPref val="0"/>
          <dgm:bulletEnabled val="1"/>
        </dgm:presLayoutVars>
      </dgm:prSet>
      <dgm:spPr/>
      <dgm:t>
        <a:bodyPr/>
        <a:lstStyle/>
        <a:p>
          <a:endParaRPr lang="en-US"/>
        </a:p>
      </dgm:t>
    </dgm:pt>
    <dgm:pt modelId="{D1127962-D02C-4ED3-9217-7880B7CF7D1D}" type="pres">
      <dgm:prSet presAssocID="{181142FA-1E29-48A2-842B-1E053C04A4EA}" presName="desTx" presStyleLbl="alignAccFollowNode1" presStyleIdx="2" presStyleCnt="4">
        <dgm:presLayoutVars>
          <dgm:bulletEnabled val="1"/>
        </dgm:presLayoutVars>
      </dgm:prSet>
      <dgm:spPr/>
      <dgm:t>
        <a:bodyPr/>
        <a:lstStyle/>
        <a:p>
          <a:endParaRPr lang="en-US"/>
        </a:p>
      </dgm:t>
    </dgm:pt>
    <dgm:pt modelId="{EEA0E234-5F85-4DA5-ADFD-7519FC3D5899}" type="pres">
      <dgm:prSet presAssocID="{8DA1478A-F3D5-420B-B56C-F5CE061139D5}" presName="space" presStyleCnt="0"/>
      <dgm:spPr/>
    </dgm:pt>
    <dgm:pt modelId="{D8A5DDBA-7B53-4C8F-B736-A82A95794BA1}" type="pres">
      <dgm:prSet presAssocID="{7401D6EB-81DE-42FC-9970-5977FDCEA7B7}" presName="composite" presStyleCnt="0"/>
      <dgm:spPr/>
    </dgm:pt>
    <dgm:pt modelId="{3C07B9CD-6AE5-46E7-A69E-D0A1FF8591FC}" type="pres">
      <dgm:prSet presAssocID="{7401D6EB-81DE-42FC-9970-5977FDCEA7B7}" presName="parTx" presStyleLbl="alignNode1" presStyleIdx="3" presStyleCnt="4">
        <dgm:presLayoutVars>
          <dgm:chMax val="0"/>
          <dgm:chPref val="0"/>
          <dgm:bulletEnabled val="1"/>
        </dgm:presLayoutVars>
      </dgm:prSet>
      <dgm:spPr/>
      <dgm:t>
        <a:bodyPr/>
        <a:lstStyle/>
        <a:p>
          <a:endParaRPr lang="en-US"/>
        </a:p>
      </dgm:t>
    </dgm:pt>
    <dgm:pt modelId="{896B3A5A-24B9-48AC-AB51-62088CC409FF}" type="pres">
      <dgm:prSet presAssocID="{7401D6EB-81DE-42FC-9970-5977FDCEA7B7}" presName="desTx" presStyleLbl="alignAccFollowNode1" presStyleIdx="3" presStyleCnt="4">
        <dgm:presLayoutVars>
          <dgm:bulletEnabled val="1"/>
        </dgm:presLayoutVars>
      </dgm:prSet>
      <dgm:spPr/>
      <dgm:t>
        <a:bodyPr/>
        <a:lstStyle/>
        <a:p>
          <a:endParaRPr lang="en-US"/>
        </a:p>
      </dgm:t>
    </dgm:pt>
  </dgm:ptLst>
  <dgm:cxnLst>
    <dgm:cxn modelId="{EB02A5E0-7FF0-4FBC-9EB6-3FDAAEC2AB6E}" type="presOf" srcId="{F5BBD76C-065E-4D74-875B-358ABFF8F2EF}" destId="{60F8DD21-6A63-48EC-8A9B-03865CEBE3A7}" srcOrd="0" destOrd="0" presId="urn:microsoft.com/office/officeart/2005/8/layout/hList1"/>
    <dgm:cxn modelId="{F358050C-ED5A-4710-9B29-C3764EA498F0}" type="presOf" srcId="{97874663-FF86-4C8C-9B2A-D87CEE3F847C}" destId="{74A64BA3-728C-42FF-BACA-6DF62BB9EC62}" srcOrd="0" destOrd="1" presId="urn:microsoft.com/office/officeart/2005/8/layout/hList1"/>
    <dgm:cxn modelId="{4B2C6343-FC0F-4452-A8C3-592C4BF6EC5D}" type="presOf" srcId="{C4710F5C-488E-42D4-B8AF-C3B0AD12FD81}" destId="{896B3A5A-24B9-48AC-AB51-62088CC409FF}" srcOrd="0" destOrd="1" presId="urn:microsoft.com/office/officeart/2005/8/layout/hList1"/>
    <dgm:cxn modelId="{BE1115D2-38B6-4DAE-9F6C-A8AEE7A72E14}" srcId="{A467F697-CACB-4CC9-9F2C-80B3FB797174}" destId="{97874663-FF86-4C8C-9B2A-D87CEE3F847C}" srcOrd="1" destOrd="0" parTransId="{7DB5C467-5A06-41B0-B226-D4057EAC9348}" sibTransId="{279CA90E-DB3E-4A4B-B9FE-BD5CD4891B78}"/>
    <dgm:cxn modelId="{B8124C61-C84A-44DE-B142-57FD9185D5B5}" srcId="{45AB2B29-D126-4277-97AF-C539105C76FC}" destId="{A467F697-CACB-4CC9-9F2C-80B3FB797174}" srcOrd="1" destOrd="0" parTransId="{D4BFD9BC-2BCE-4083-AD6A-CA370A950EC7}" sibTransId="{DF4B0CC1-4E1B-4B6E-871D-211459A76017}"/>
    <dgm:cxn modelId="{52F8AA0C-CCEC-4DF8-8B72-9FF5CD0AA7A6}" type="presOf" srcId="{9122D924-1738-45C9-B4F0-DA233BF131AB}" destId="{60F8DD21-6A63-48EC-8A9B-03865CEBE3A7}" srcOrd="0" destOrd="2" presId="urn:microsoft.com/office/officeart/2005/8/layout/hList1"/>
    <dgm:cxn modelId="{D47F3C9D-0AA5-48E7-8D71-DD1A6986DCC7}" type="presOf" srcId="{A3F3AB07-8EE9-4139-AD73-DF509A0D19D5}" destId="{60F8DD21-6A63-48EC-8A9B-03865CEBE3A7}" srcOrd="0" destOrd="3" presId="urn:microsoft.com/office/officeart/2005/8/layout/hList1"/>
    <dgm:cxn modelId="{64A28C10-DFAC-4E73-B07E-6A8D32D15B9D}" srcId="{45AB2B29-D126-4277-97AF-C539105C76FC}" destId="{7401D6EB-81DE-42FC-9970-5977FDCEA7B7}" srcOrd="3" destOrd="0" parTransId="{FA5AAB86-3FDC-4F80-8A55-DDCEAE9B098F}" sibTransId="{67799333-31A0-46D8-9B68-DE38437B1A18}"/>
    <dgm:cxn modelId="{8B023AF6-A5AD-461F-B407-ABA7CA3F0EE1}" type="presOf" srcId="{C5A76B36-29F0-4D29-9560-DF4E84FE24FE}" destId="{2CDEEF5F-7AC6-40C0-BEA5-1BB259DBE18A}" srcOrd="0" destOrd="0" presId="urn:microsoft.com/office/officeart/2005/8/layout/hList1"/>
    <dgm:cxn modelId="{D22CCB77-EF4C-4BDD-89DB-651B076CC77A}" type="presOf" srcId="{9FA90DE6-CC2A-4219-97F6-0BACE4E23817}" destId="{D1127962-D02C-4ED3-9217-7880B7CF7D1D}" srcOrd="0" destOrd="0" presId="urn:microsoft.com/office/officeart/2005/8/layout/hList1"/>
    <dgm:cxn modelId="{F27460D9-9BEA-4141-B9E9-0405E1B8EDBE}" type="presOf" srcId="{2FBEE8E5-5638-4229-BE0A-CB7314CB3D23}" destId="{74A64BA3-728C-42FF-BACA-6DF62BB9EC62}" srcOrd="0" destOrd="0" presId="urn:microsoft.com/office/officeart/2005/8/layout/hList1"/>
    <dgm:cxn modelId="{06AC19F5-25F3-4EB4-A44C-6BB9B325010B}" srcId="{C5A76B36-29F0-4D29-9560-DF4E84FE24FE}" destId="{D2ADF7E5-7327-462D-A392-98D1B6B85A4E}" srcOrd="1" destOrd="0" parTransId="{B044AA8D-D554-47C4-A1CE-1E3D216E4A70}" sibTransId="{6A86EE68-54DF-4E09-9FD3-B9B3D3EA8171}"/>
    <dgm:cxn modelId="{1899398F-41AB-4799-9072-BDBB9C39511D}" type="presOf" srcId="{7401D6EB-81DE-42FC-9970-5977FDCEA7B7}" destId="{3C07B9CD-6AE5-46E7-A69E-D0A1FF8591FC}" srcOrd="0" destOrd="0" presId="urn:microsoft.com/office/officeart/2005/8/layout/hList1"/>
    <dgm:cxn modelId="{45B1FC18-D525-44BC-8967-8ADEF91A2933}" srcId="{7401D6EB-81DE-42FC-9970-5977FDCEA7B7}" destId="{CECED9CF-7C78-4DA8-BE10-CC82487A2EED}" srcOrd="0" destOrd="0" parTransId="{49CE2386-EB0A-441D-9C86-A7479C67FEE4}" sibTransId="{CDE0C880-B329-43AB-B3BD-C817B756AD08}"/>
    <dgm:cxn modelId="{CAB23DBA-1436-40AE-9B19-0E94E6854EEC}" type="presOf" srcId="{D2ADF7E5-7327-462D-A392-98D1B6B85A4E}" destId="{60F8DD21-6A63-48EC-8A9B-03865CEBE3A7}" srcOrd="0" destOrd="1" presId="urn:microsoft.com/office/officeart/2005/8/layout/hList1"/>
    <dgm:cxn modelId="{86B98592-17D3-4A6B-A91C-4E73FEA202AE}" type="presOf" srcId="{181142FA-1E29-48A2-842B-1E053C04A4EA}" destId="{7661EA3E-82BA-41BD-AB8A-92F6D1A1AA95}" srcOrd="0" destOrd="0" presId="urn:microsoft.com/office/officeart/2005/8/layout/hList1"/>
    <dgm:cxn modelId="{F0D56F97-2917-46E6-8E0C-7C4C44B05D3C}" srcId="{45AB2B29-D126-4277-97AF-C539105C76FC}" destId="{C5A76B36-29F0-4D29-9560-DF4E84FE24FE}" srcOrd="0" destOrd="0" parTransId="{BB6EABC5-41EB-455D-9D24-9799489359F4}" sibTransId="{BF506DD0-F13F-4C9F-8527-075B5D9C2B8A}"/>
    <dgm:cxn modelId="{25B124F3-4169-4FA4-832E-E6B5AC9529CF}" srcId="{C5A76B36-29F0-4D29-9560-DF4E84FE24FE}" destId="{9122D924-1738-45C9-B4F0-DA233BF131AB}" srcOrd="2" destOrd="0" parTransId="{E56BC868-2866-4546-A8D0-E33D2CAF61DB}" sibTransId="{9B4A2931-4010-4958-9848-969D1A481564}"/>
    <dgm:cxn modelId="{D5CDFFD7-1515-46CE-86EF-45380018B134}" type="presOf" srcId="{45AB2B29-D126-4277-97AF-C539105C76FC}" destId="{05740067-34B1-4A22-ADB5-042D06E7434C}" srcOrd="0" destOrd="0" presId="urn:microsoft.com/office/officeart/2005/8/layout/hList1"/>
    <dgm:cxn modelId="{DDD0E6B0-BD14-4605-9CA7-8CE0F298A9BD}" srcId="{A467F697-CACB-4CC9-9F2C-80B3FB797174}" destId="{2FBEE8E5-5638-4229-BE0A-CB7314CB3D23}" srcOrd="0" destOrd="0" parTransId="{5003B0BA-8429-4895-A47A-441497586CD9}" sibTransId="{8EB86520-16DD-470C-9707-5FAE6DC09F32}"/>
    <dgm:cxn modelId="{FC1214CD-84A2-4D14-AFAB-EDDE0C2B83EA}" srcId="{C5A76B36-29F0-4D29-9560-DF4E84FE24FE}" destId="{F5BBD76C-065E-4D74-875B-358ABFF8F2EF}" srcOrd="0" destOrd="0" parTransId="{ADFC2851-207F-4501-8D28-DA2D4C436E08}" sibTransId="{243025C4-E17A-4D6C-9AD1-711698F99797}"/>
    <dgm:cxn modelId="{6C6062BD-E63C-4004-85D5-878A4764DEDF}" type="presOf" srcId="{A467F697-CACB-4CC9-9F2C-80B3FB797174}" destId="{6B7BCEAD-A74B-4502-A9BC-3CF259BB59AE}" srcOrd="0" destOrd="0" presId="urn:microsoft.com/office/officeart/2005/8/layout/hList1"/>
    <dgm:cxn modelId="{80547E70-B8BD-40AB-80EA-CD2590A54692}" srcId="{45AB2B29-D126-4277-97AF-C539105C76FC}" destId="{181142FA-1E29-48A2-842B-1E053C04A4EA}" srcOrd="2" destOrd="0" parTransId="{C1613B1C-C218-45C5-8360-217F682BEE19}" sibTransId="{8DA1478A-F3D5-420B-B56C-F5CE061139D5}"/>
    <dgm:cxn modelId="{FFDF5364-0AA0-41BB-9185-A0FDE087DC9D}" type="presOf" srcId="{CECED9CF-7C78-4DA8-BE10-CC82487A2EED}" destId="{896B3A5A-24B9-48AC-AB51-62088CC409FF}" srcOrd="0" destOrd="0" presId="urn:microsoft.com/office/officeart/2005/8/layout/hList1"/>
    <dgm:cxn modelId="{D59A95D8-366D-418B-8870-B62B92CCFB12}" srcId="{C5A76B36-29F0-4D29-9560-DF4E84FE24FE}" destId="{A3F3AB07-8EE9-4139-AD73-DF509A0D19D5}" srcOrd="3" destOrd="0" parTransId="{871B84E4-8BE1-46F6-8904-38A267FFE326}" sibTransId="{40ED5031-7281-4D36-B35D-4BB81592FD98}"/>
    <dgm:cxn modelId="{8A576990-5C6C-49B5-BAD3-780E8C42C7A7}" srcId="{181142FA-1E29-48A2-842B-1E053C04A4EA}" destId="{9FA90DE6-CC2A-4219-97F6-0BACE4E23817}" srcOrd="0" destOrd="0" parTransId="{B4DD1A5C-6885-4AA5-ABD9-A91B6FD383A3}" sibTransId="{E72B614C-9D04-4F28-9956-A86FAD0B5CE5}"/>
    <dgm:cxn modelId="{03D5C375-92D0-47F0-BB7B-92C077486A6F}" srcId="{7401D6EB-81DE-42FC-9970-5977FDCEA7B7}" destId="{C4710F5C-488E-42D4-B8AF-C3B0AD12FD81}" srcOrd="1" destOrd="0" parTransId="{7526601D-F48D-48D6-B06A-090BB2F1AC21}" sibTransId="{47ACEEE0-A33B-457F-8E6E-2A1029C06ADA}"/>
    <dgm:cxn modelId="{5797425B-4C58-45D8-A8C4-F514BE17C9B7}" type="presParOf" srcId="{05740067-34B1-4A22-ADB5-042D06E7434C}" destId="{253C7B43-98B3-4831-9A19-AE66CC1CF152}" srcOrd="0" destOrd="0" presId="urn:microsoft.com/office/officeart/2005/8/layout/hList1"/>
    <dgm:cxn modelId="{311B6530-6F3A-4090-8806-FD7B98FCD3C8}" type="presParOf" srcId="{253C7B43-98B3-4831-9A19-AE66CC1CF152}" destId="{2CDEEF5F-7AC6-40C0-BEA5-1BB259DBE18A}" srcOrd="0" destOrd="0" presId="urn:microsoft.com/office/officeart/2005/8/layout/hList1"/>
    <dgm:cxn modelId="{E503E545-9C96-4400-8B1F-E54CDB7684B8}" type="presParOf" srcId="{253C7B43-98B3-4831-9A19-AE66CC1CF152}" destId="{60F8DD21-6A63-48EC-8A9B-03865CEBE3A7}" srcOrd="1" destOrd="0" presId="urn:microsoft.com/office/officeart/2005/8/layout/hList1"/>
    <dgm:cxn modelId="{123AB49C-5E1C-45D9-8275-4C0E07991806}" type="presParOf" srcId="{05740067-34B1-4A22-ADB5-042D06E7434C}" destId="{7CF982EF-DF09-4BBF-990A-5D4EA679D57F}" srcOrd="1" destOrd="0" presId="urn:microsoft.com/office/officeart/2005/8/layout/hList1"/>
    <dgm:cxn modelId="{9867604C-AA3B-498D-ABDE-82B6E153C901}" type="presParOf" srcId="{05740067-34B1-4A22-ADB5-042D06E7434C}" destId="{71973642-A057-4CE3-9BC8-51DFBBDECB93}" srcOrd="2" destOrd="0" presId="urn:microsoft.com/office/officeart/2005/8/layout/hList1"/>
    <dgm:cxn modelId="{67C982EA-A063-488F-BF55-C51A760C579F}" type="presParOf" srcId="{71973642-A057-4CE3-9BC8-51DFBBDECB93}" destId="{6B7BCEAD-A74B-4502-A9BC-3CF259BB59AE}" srcOrd="0" destOrd="0" presId="urn:microsoft.com/office/officeart/2005/8/layout/hList1"/>
    <dgm:cxn modelId="{F2F8D466-638A-46F0-A10D-5B4478B2D211}" type="presParOf" srcId="{71973642-A057-4CE3-9BC8-51DFBBDECB93}" destId="{74A64BA3-728C-42FF-BACA-6DF62BB9EC62}" srcOrd="1" destOrd="0" presId="urn:microsoft.com/office/officeart/2005/8/layout/hList1"/>
    <dgm:cxn modelId="{E3075D5B-944D-42B1-98D8-943C8A02EC10}" type="presParOf" srcId="{05740067-34B1-4A22-ADB5-042D06E7434C}" destId="{FAA2C5F3-8BC7-4F8F-A825-21CA47DC5BD4}" srcOrd="3" destOrd="0" presId="urn:microsoft.com/office/officeart/2005/8/layout/hList1"/>
    <dgm:cxn modelId="{73717F17-2440-4491-B2B0-F10E5AF27913}" type="presParOf" srcId="{05740067-34B1-4A22-ADB5-042D06E7434C}" destId="{D86E8D25-5D3B-434C-A6EC-F8B1E5E98409}" srcOrd="4" destOrd="0" presId="urn:microsoft.com/office/officeart/2005/8/layout/hList1"/>
    <dgm:cxn modelId="{B164D96E-19B6-44A7-B955-79EBAC5E9E71}" type="presParOf" srcId="{D86E8D25-5D3B-434C-A6EC-F8B1E5E98409}" destId="{7661EA3E-82BA-41BD-AB8A-92F6D1A1AA95}" srcOrd="0" destOrd="0" presId="urn:microsoft.com/office/officeart/2005/8/layout/hList1"/>
    <dgm:cxn modelId="{1806E056-26F2-42CD-A15C-76CC87578F66}" type="presParOf" srcId="{D86E8D25-5D3B-434C-A6EC-F8B1E5E98409}" destId="{D1127962-D02C-4ED3-9217-7880B7CF7D1D}" srcOrd="1" destOrd="0" presId="urn:microsoft.com/office/officeart/2005/8/layout/hList1"/>
    <dgm:cxn modelId="{B72B86A4-94D8-478E-8526-26839E246AC1}" type="presParOf" srcId="{05740067-34B1-4A22-ADB5-042D06E7434C}" destId="{EEA0E234-5F85-4DA5-ADFD-7519FC3D5899}" srcOrd="5" destOrd="0" presId="urn:microsoft.com/office/officeart/2005/8/layout/hList1"/>
    <dgm:cxn modelId="{DD8D6EDF-F7F8-464E-8F6B-2E746332F5A9}" type="presParOf" srcId="{05740067-34B1-4A22-ADB5-042D06E7434C}" destId="{D8A5DDBA-7B53-4C8F-B736-A82A95794BA1}" srcOrd="6" destOrd="0" presId="urn:microsoft.com/office/officeart/2005/8/layout/hList1"/>
    <dgm:cxn modelId="{17CE5F35-8AB2-4A43-BC3C-4BF230EB2811}" type="presParOf" srcId="{D8A5DDBA-7B53-4C8F-B736-A82A95794BA1}" destId="{3C07B9CD-6AE5-46E7-A69E-D0A1FF8591FC}" srcOrd="0" destOrd="0" presId="urn:microsoft.com/office/officeart/2005/8/layout/hList1"/>
    <dgm:cxn modelId="{4A1C2DB0-69E0-4C2A-8027-11A3B7C2FA52}" type="presParOf" srcId="{D8A5DDBA-7B53-4C8F-B736-A82A95794BA1}" destId="{896B3A5A-24B9-48AC-AB51-62088CC409F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D96F72-FA08-49E3-8242-F21FD1A233F6}" type="doc">
      <dgm:prSet loTypeId="urn:microsoft.com/office/officeart/2005/8/layout/hProcess9" loCatId="process" qsTypeId="urn:microsoft.com/office/officeart/2005/8/quickstyle/3d1" qsCatId="3D" csTypeId="urn:microsoft.com/office/officeart/2005/8/colors/accent1_2" csCatId="accent1" phldr="1"/>
      <dgm:spPr/>
      <dgm:t>
        <a:bodyPr/>
        <a:lstStyle/>
        <a:p>
          <a:endParaRPr lang="en-US"/>
        </a:p>
      </dgm:t>
    </dgm:pt>
    <dgm:pt modelId="{F3C97562-C3B6-414D-A3E6-3A6F9DF00B16}">
      <dgm:prSet/>
      <dgm:spPr/>
      <dgm:t>
        <a:bodyPr/>
        <a:lstStyle/>
        <a:p>
          <a:pPr rtl="0"/>
          <a:r>
            <a:rPr lang="en-GB" b="1" dirty="0" smtClean="0"/>
            <a:t>Before EP elections in 2019? </a:t>
          </a:r>
          <a:r>
            <a:rPr lang="en-GB" dirty="0" smtClean="0"/>
            <a:t>The European Parliament and the Council might agree on a position</a:t>
          </a:r>
          <a:endParaRPr lang="en-US" dirty="0"/>
        </a:p>
      </dgm:t>
    </dgm:pt>
    <dgm:pt modelId="{51953970-B72B-4484-BA59-7348CE18CF13}" type="parTrans" cxnId="{1B69F0ED-BB51-4C73-BC65-BF4BA818670C}">
      <dgm:prSet/>
      <dgm:spPr/>
      <dgm:t>
        <a:bodyPr/>
        <a:lstStyle/>
        <a:p>
          <a:endParaRPr lang="en-US"/>
        </a:p>
      </dgm:t>
    </dgm:pt>
    <dgm:pt modelId="{D9CE4BB1-8D7C-4FB0-8077-6E6DFFAEAA00}" type="sibTrans" cxnId="{1B69F0ED-BB51-4C73-BC65-BF4BA818670C}">
      <dgm:prSet/>
      <dgm:spPr/>
      <dgm:t>
        <a:bodyPr/>
        <a:lstStyle/>
        <a:p>
          <a:endParaRPr lang="en-US"/>
        </a:p>
      </dgm:t>
    </dgm:pt>
    <dgm:pt modelId="{069B1EB1-BE6E-4A03-9212-290105B53304}">
      <dgm:prSet/>
      <dgm:spPr/>
      <dgm:t>
        <a:bodyPr/>
        <a:lstStyle/>
        <a:p>
          <a:pPr rtl="0"/>
          <a:r>
            <a:rPr lang="en-GB" b="1" dirty="0" smtClean="0"/>
            <a:t>3 years application period (2020-2023?): </a:t>
          </a:r>
          <a:r>
            <a:rPr lang="en-GB" dirty="0" smtClean="0"/>
            <a:t>Commission will adopt specific rules in secondary legislation</a:t>
          </a:r>
          <a:endParaRPr lang="en-US" dirty="0"/>
        </a:p>
      </dgm:t>
    </dgm:pt>
    <dgm:pt modelId="{F16EA115-DB94-495C-82D5-0024B3D0D124}" type="parTrans" cxnId="{8173E3D1-9353-4D49-BC9A-EB82C3377EBE}">
      <dgm:prSet/>
      <dgm:spPr/>
      <dgm:t>
        <a:bodyPr/>
        <a:lstStyle/>
        <a:p>
          <a:endParaRPr lang="en-US"/>
        </a:p>
      </dgm:t>
    </dgm:pt>
    <dgm:pt modelId="{63F4B079-616D-418A-BAA0-BA2E4244E148}" type="sibTrans" cxnId="{8173E3D1-9353-4D49-BC9A-EB82C3377EBE}">
      <dgm:prSet/>
      <dgm:spPr/>
      <dgm:t>
        <a:bodyPr/>
        <a:lstStyle/>
        <a:p>
          <a:endParaRPr lang="en-US"/>
        </a:p>
      </dgm:t>
    </dgm:pt>
    <dgm:pt modelId="{7E829425-B457-469A-AB7E-9071B363AEF6}">
      <dgm:prSet/>
      <dgm:spPr/>
      <dgm:t>
        <a:bodyPr/>
        <a:lstStyle/>
        <a:p>
          <a:pPr rtl="0"/>
          <a:r>
            <a:rPr lang="en-GB" b="1" dirty="0" smtClean="0"/>
            <a:t>3 years transition period (2023-2026)</a:t>
          </a:r>
          <a:r>
            <a:rPr lang="en-GB" dirty="0" smtClean="0"/>
            <a:t>: Member States CAN participate in joint clinical assessments and joint scientific consultations</a:t>
          </a:r>
          <a:endParaRPr lang="en-US" dirty="0"/>
        </a:p>
      </dgm:t>
    </dgm:pt>
    <dgm:pt modelId="{3E838F97-5CA3-470A-924E-93D746984D2D}" type="parTrans" cxnId="{95A2D423-4BCA-4197-8FB6-69B6E4A960C0}">
      <dgm:prSet/>
      <dgm:spPr/>
      <dgm:t>
        <a:bodyPr/>
        <a:lstStyle/>
        <a:p>
          <a:endParaRPr lang="en-US"/>
        </a:p>
      </dgm:t>
    </dgm:pt>
    <dgm:pt modelId="{0A3A1A9C-A435-4DF5-AA66-F674E394EADC}" type="sibTrans" cxnId="{95A2D423-4BCA-4197-8FB6-69B6E4A960C0}">
      <dgm:prSet/>
      <dgm:spPr/>
      <dgm:t>
        <a:bodyPr/>
        <a:lstStyle/>
        <a:p>
          <a:endParaRPr lang="en-US"/>
        </a:p>
      </dgm:t>
    </dgm:pt>
    <dgm:pt modelId="{817A0764-DB90-4063-8B4D-B81BD886537A}">
      <dgm:prSet/>
      <dgm:spPr/>
      <dgm:t>
        <a:bodyPr/>
        <a:lstStyle/>
        <a:p>
          <a:pPr rtl="0"/>
          <a:r>
            <a:rPr lang="en-GB" b="1" dirty="0" smtClean="0"/>
            <a:t>Now: </a:t>
          </a:r>
          <a:r>
            <a:rPr lang="en-GB" dirty="0" smtClean="0"/>
            <a:t>the file picked up by the European Parliament and assigned to a rapporteur (Ruiz MEP, S&amp;D, ES) and shadow Rapporteurs</a:t>
          </a:r>
          <a:endParaRPr lang="en-US" dirty="0"/>
        </a:p>
      </dgm:t>
    </dgm:pt>
    <dgm:pt modelId="{F4EDA30C-667D-464A-8C9B-54192E09E44E}" type="parTrans" cxnId="{A94D53B0-8D6A-4956-9526-10E3EF075AEF}">
      <dgm:prSet/>
      <dgm:spPr/>
      <dgm:t>
        <a:bodyPr/>
        <a:lstStyle/>
        <a:p>
          <a:endParaRPr lang="en-US"/>
        </a:p>
      </dgm:t>
    </dgm:pt>
    <dgm:pt modelId="{CAF14879-ED5E-4733-9ECA-A8A5D02C97FA}" type="sibTrans" cxnId="{A94D53B0-8D6A-4956-9526-10E3EF075AEF}">
      <dgm:prSet/>
      <dgm:spPr/>
      <dgm:t>
        <a:bodyPr/>
        <a:lstStyle/>
        <a:p>
          <a:endParaRPr lang="en-US"/>
        </a:p>
      </dgm:t>
    </dgm:pt>
    <dgm:pt modelId="{B81C6B76-78CD-4C59-843E-43D2C1BA29BF}" type="pres">
      <dgm:prSet presAssocID="{0CD96F72-FA08-49E3-8242-F21FD1A233F6}" presName="CompostProcess" presStyleCnt="0">
        <dgm:presLayoutVars>
          <dgm:dir/>
          <dgm:resizeHandles val="exact"/>
        </dgm:presLayoutVars>
      </dgm:prSet>
      <dgm:spPr/>
      <dgm:t>
        <a:bodyPr/>
        <a:lstStyle/>
        <a:p>
          <a:endParaRPr lang="en-US"/>
        </a:p>
      </dgm:t>
    </dgm:pt>
    <dgm:pt modelId="{E5AD1A60-69D4-49A5-B24E-929B2FB4C520}" type="pres">
      <dgm:prSet presAssocID="{0CD96F72-FA08-49E3-8242-F21FD1A233F6}" presName="arrow" presStyleLbl="bgShp" presStyleIdx="0" presStyleCnt="1"/>
      <dgm:spPr/>
      <dgm:t>
        <a:bodyPr/>
        <a:lstStyle/>
        <a:p>
          <a:endParaRPr lang="en-US"/>
        </a:p>
      </dgm:t>
    </dgm:pt>
    <dgm:pt modelId="{D34068A6-FCD1-4067-B3F4-E4DA5A66239B}" type="pres">
      <dgm:prSet presAssocID="{0CD96F72-FA08-49E3-8242-F21FD1A233F6}" presName="linearProcess" presStyleCnt="0"/>
      <dgm:spPr/>
      <dgm:t>
        <a:bodyPr/>
        <a:lstStyle/>
        <a:p>
          <a:endParaRPr lang="en-US"/>
        </a:p>
      </dgm:t>
    </dgm:pt>
    <dgm:pt modelId="{97633A92-F577-41B8-A4B4-995AE29BCF6A}" type="pres">
      <dgm:prSet presAssocID="{817A0764-DB90-4063-8B4D-B81BD886537A}" presName="textNode" presStyleLbl="node1" presStyleIdx="0" presStyleCnt="4">
        <dgm:presLayoutVars>
          <dgm:bulletEnabled val="1"/>
        </dgm:presLayoutVars>
      </dgm:prSet>
      <dgm:spPr/>
      <dgm:t>
        <a:bodyPr/>
        <a:lstStyle/>
        <a:p>
          <a:endParaRPr lang="en-US"/>
        </a:p>
      </dgm:t>
    </dgm:pt>
    <dgm:pt modelId="{8A997021-6EB1-4DA8-BDAF-2FC6AC26906B}" type="pres">
      <dgm:prSet presAssocID="{CAF14879-ED5E-4733-9ECA-A8A5D02C97FA}" presName="sibTrans" presStyleCnt="0"/>
      <dgm:spPr/>
    </dgm:pt>
    <dgm:pt modelId="{F123E322-F89D-40F3-B2B1-2737E65AFD06}" type="pres">
      <dgm:prSet presAssocID="{F3C97562-C3B6-414D-A3E6-3A6F9DF00B16}" presName="textNode" presStyleLbl="node1" presStyleIdx="1" presStyleCnt="4">
        <dgm:presLayoutVars>
          <dgm:bulletEnabled val="1"/>
        </dgm:presLayoutVars>
      </dgm:prSet>
      <dgm:spPr/>
      <dgm:t>
        <a:bodyPr/>
        <a:lstStyle/>
        <a:p>
          <a:endParaRPr lang="en-US"/>
        </a:p>
      </dgm:t>
    </dgm:pt>
    <dgm:pt modelId="{50123105-F414-42FD-9354-C5A57F005F25}" type="pres">
      <dgm:prSet presAssocID="{D9CE4BB1-8D7C-4FB0-8077-6E6DFFAEAA00}" presName="sibTrans" presStyleCnt="0"/>
      <dgm:spPr/>
      <dgm:t>
        <a:bodyPr/>
        <a:lstStyle/>
        <a:p>
          <a:endParaRPr lang="en-US"/>
        </a:p>
      </dgm:t>
    </dgm:pt>
    <dgm:pt modelId="{F22EC336-073D-4B15-BDA3-17BA8961CF1E}" type="pres">
      <dgm:prSet presAssocID="{069B1EB1-BE6E-4A03-9212-290105B53304}" presName="textNode" presStyleLbl="node1" presStyleIdx="2" presStyleCnt="4">
        <dgm:presLayoutVars>
          <dgm:bulletEnabled val="1"/>
        </dgm:presLayoutVars>
      </dgm:prSet>
      <dgm:spPr/>
      <dgm:t>
        <a:bodyPr/>
        <a:lstStyle/>
        <a:p>
          <a:endParaRPr lang="en-US"/>
        </a:p>
      </dgm:t>
    </dgm:pt>
    <dgm:pt modelId="{EBCA4DF4-CAA7-4733-A239-60B4A34D4096}" type="pres">
      <dgm:prSet presAssocID="{63F4B079-616D-418A-BAA0-BA2E4244E148}" presName="sibTrans" presStyleCnt="0"/>
      <dgm:spPr/>
      <dgm:t>
        <a:bodyPr/>
        <a:lstStyle/>
        <a:p>
          <a:endParaRPr lang="en-US"/>
        </a:p>
      </dgm:t>
    </dgm:pt>
    <dgm:pt modelId="{90403920-6B96-40C5-BF93-8966563D8F1C}" type="pres">
      <dgm:prSet presAssocID="{7E829425-B457-469A-AB7E-9071B363AEF6}" presName="textNode" presStyleLbl="node1" presStyleIdx="3" presStyleCnt="4">
        <dgm:presLayoutVars>
          <dgm:bulletEnabled val="1"/>
        </dgm:presLayoutVars>
      </dgm:prSet>
      <dgm:spPr/>
      <dgm:t>
        <a:bodyPr/>
        <a:lstStyle/>
        <a:p>
          <a:endParaRPr lang="en-US"/>
        </a:p>
      </dgm:t>
    </dgm:pt>
  </dgm:ptLst>
  <dgm:cxnLst>
    <dgm:cxn modelId="{8173E3D1-9353-4D49-BC9A-EB82C3377EBE}" srcId="{0CD96F72-FA08-49E3-8242-F21FD1A233F6}" destId="{069B1EB1-BE6E-4A03-9212-290105B53304}" srcOrd="2" destOrd="0" parTransId="{F16EA115-DB94-495C-82D5-0024B3D0D124}" sibTransId="{63F4B079-616D-418A-BAA0-BA2E4244E148}"/>
    <dgm:cxn modelId="{B755D45A-34D9-4B54-8F85-2F0F6C9D7B8F}" type="presOf" srcId="{7E829425-B457-469A-AB7E-9071B363AEF6}" destId="{90403920-6B96-40C5-BF93-8966563D8F1C}" srcOrd="0" destOrd="0" presId="urn:microsoft.com/office/officeart/2005/8/layout/hProcess9"/>
    <dgm:cxn modelId="{1B69F0ED-BB51-4C73-BC65-BF4BA818670C}" srcId="{0CD96F72-FA08-49E3-8242-F21FD1A233F6}" destId="{F3C97562-C3B6-414D-A3E6-3A6F9DF00B16}" srcOrd="1" destOrd="0" parTransId="{51953970-B72B-4484-BA59-7348CE18CF13}" sibTransId="{D9CE4BB1-8D7C-4FB0-8077-6E6DFFAEAA00}"/>
    <dgm:cxn modelId="{95A2D423-4BCA-4197-8FB6-69B6E4A960C0}" srcId="{0CD96F72-FA08-49E3-8242-F21FD1A233F6}" destId="{7E829425-B457-469A-AB7E-9071B363AEF6}" srcOrd="3" destOrd="0" parTransId="{3E838F97-5CA3-470A-924E-93D746984D2D}" sibTransId="{0A3A1A9C-A435-4DF5-AA66-F674E394EADC}"/>
    <dgm:cxn modelId="{FA358587-E049-42CA-BD63-5751E55C9508}" type="presOf" srcId="{0CD96F72-FA08-49E3-8242-F21FD1A233F6}" destId="{B81C6B76-78CD-4C59-843E-43D2C1BA29BF}" srcOrd="0" destOrd="0" presId="urn:microsoft.com/office/officeart/2005/8/layout/hProcess9"/>
    <dgm:cxn modelId="{FA2B730E-E5CC-4688-9033-423DE429CB19}" type="presOf" srcId="{069B1EB1-BE6E-4A03-9212-290105B53304}" destId="{F22EC336-073D-4B15-BDA3-17BA8961CF1E}" srcOrd="0" destOrd="0" presId="urn:microsoft.com/office/officeart/2005/8/layout/hProcess9"/>
    <dgm:cxn modelId="{FA113BB5-C1FB-4441-9BFB-3676D0ABE30F}" type="presOf" srcId="{817A0764-DB90-4063-8B4D-B81BD886537A}" destId="{97633A92-F577-41B8-A4B4-995AE29BCF6A}" srcOrd="0" destOrd="0" presId="urn:microsoft.com/office/officeart/2005/8/layout/hProcess9"/>
    <dgm:cxn modelId="{A3186087-73F6-46FD-8148-8E9747A6C6AA}" type="presOf" srcId="{F3C97562-C3B6-414D-A3E6-3A6F9DF00B16}" destId="{F123E322-F89D-40F3-B2B1-2737E65AFD06}" srcOrd="0" destOrd="0" presId="urn:microsoft.com/office/officeart/2005/8/layout/hProcess9"/>
    <dgm:cxn modelId="{A94D53B0-8D6A-4956-9526-10E3EF075AEF}" srcId="{0CD96F72-FA08-49E3-8242-F21FD1A233F6}" destId="{817A0764-DB90-4063-8B4D-B81BD886537A}" srcOrd="0" destOrd="0" parTransId="{F4EDA30C-667D-464A-8C9B-54192E09E44E}" sibTransId="{CAF14879-ED5E-4733-9ECA-A8A5D02C97FA}"/>
    <dgm:cxn modelId="{913A864D-D0C4-43F9-8ED3-59306046025C}" type="presParOf" srcId="{B81C6B76-78CD-4C59-843E-43D2C1BA29BF}" destId="{E5AD1A60-69D4-49A5-B24E-929B2FB4C520}" srcOrd="0" destOrd="0" presId="urn:microsoft.com/office/officeart/2005/8/layout/hProcess9"/>
    <dgm:cxn modelId="{289DC015-4BE6-4A5A-B6B2-FB513C49E602}" type="presParOf" srcId="{B81C6B76-78CD-4C59-843E-43D2C1BA29BF}" destId="{D34068A6-FCD1-4067-B3F4-E4DA5A66239B}" srcOrd="1" destOrd="0" presId="urn:microsoft.com/office/officeart/2005/8/layout/hProcess9"/>
    <dgm:cxn modelId="{16A7F80C-8E85-4807-AF1F-3E3C3DAD63CA}" type="presParOf" srcId="{D34068A6-FCD1-4067-B3F4-E4DA5A66239B}" destId="{97633A92-F577-41B8-A4B4-995AE29BCF6A}" srcOrd="0" destOrd="0" presId="urn:microsoft.com/office/officeart/2005/8/layout/hProcess9"/>
    <dgm:cxn modelId="{275F7372-1816-4D6F-8EBC-89F47AEDDBFF}" type="presParOf" srcId="{D34068A6-FCD1-4067-B3F4-E4DA5A66239B}" destId="{8A997021-6EB1-4DA8-BDAF-2FC6AC26906B}" srcOrd="1" destOrd="0" presId="urn:microsoft.com/office/officeart/2005/8/layout/hProcess9"/>
    <dgm:cxn modelId="{C320CDF5-860B-4445-B176-5F22D913BDB1}" type="presParOf" srcId="{D34068A6-FCD1-4067-B3F4-E4DA5A66239B}" destId="{F123E322-F89D-40F3-B2B1-2737E65AFD06}" srcOrd="2" destOrd="0" presId="urn:microsoft.com/office/officeart/2005/8/layout/hProcess9"/>
    <dgm:cxn modelId="{BF44F1CE-2BAE-4DE9-AD1C-DFB1DCEF3066}" type="presParOf" srcId="{D34068A6-FCD1-4067-B3F4-E4DA5A66239B}" destId="{50123105-F414-42FD-9354-C5A57F005F25}" srcOrd="3" destOrd="0" presId="urn:microsoft.com/office/officeart/2005/8/layout/hProcess9"/>
    <dgm:cxn modelId="{826BF283-881E-4C34-815D-D7A4B6BB0B81}" type="presParOf" srcId="{D34068A6-FCD1-4067-B3F4-E4DA5A66239B}" destId="{F22EC336-073D-4B15-BDA3-17BA8961CF1E}" srcOrd="4" destOrd="0" presId="urn:microsoft.com/office/officeart/2005/8/layout/hProcess9"/>
    <dgm:cxn modelId="{2FB6010D-A174-4C7A-9C04-D7E50D6A47BD}" type="presParOf" srcId="{D34068A6-FCD1-4067-B3F4-E4DA5A66239B}" destId="{EBCA4DF4-CAA7-4733-A239-60B4A34D4096}" srcOrd="5" destOrd="0" presId="urn:microsoft.com/office/officeart/2005/8/layout/hProcess9"/>
    <dgm:cxn modelId="{543662C1-0999-437A-A42D-A29054EBFA58}" type="presParOf" srcId="{D34068A6-FCD1-4067-B3F4-E4DA5A66239B}" destId="{90403920-6B96-40C5-BF93-8966563D8F1C}"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95CD39-7852-4056-A8CD-473219A57B78}">
      <dsp:nvSpPr>
        <dsp:cNvPr id="0" name=""/>
        <dsp:cNvSpPr/>
      </dsp:nvSpPr>
      <dsp:spPr>
        <a:xfrm>
          <a:off x="1754772" y="3187121"/>
          <a:ext cx="1980178" cy="101251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ts val="1680"/>
            </a:lnSpc>
            <a:spcBef>
              <a:spcPct val="0"/>
            </a:spcBef>
            <a:spcAft>
              <a:spcPts val="0"/>
            </a:spcAft>
          </a:pPr>
          <a:r>
            <a:rPr lang="en-GB" sz="1400" b="1" kern="1200" dirty="0" err="1">
              <a:effectLst>
                <a:outerShdw blurRad="38100" dist="38100" dir="2700000" algn="tl">
                  <a:srgbClr val="000000">
                    <a:alpha val="43137"/>
                  </a:srgbClr>
                </a:outerShdw>
              </a:effectLst>
            </a:rPr>
            <a:t>MedTech</a:t>
          </a:r>
          <a:r>
            <a:rPr lang="en-GB" sz="1400" b="1" kern="1200" dirty="0">
              <a:effectLst>
                <a:outerShdw blurRad="38100" dist="38100" dir="2700000" algn="tl">
                  <a:srgbClr val="000000">
                    <a:alpha val="43137"/>
                  </a:srgbClr>
                </a:outerShdw>
              </a:effectLst>
            </a:rPr>
            <a:t> Industry</a:t>
          </a:r>
        </a:p>
        <a:p>
          <a:pPr lvl="0" algn="ctr" defTabSz="622300">
            <a:lnSpc>
              <a:spcPts val="1680"/>
            </a:lnSpc>
            <a:spcBef>
              <a:spcPct val="0"/>
            </a:spcBef>
            <a:spcAft>
              <a:spcPts val="0"/>
            </a:spcAft>
          </a:pPr>
          <a:r>
            <a:rPr lang="en-GB" sz="1400" b="1" kern="1200" dirty="0">
              <a:effectLst>
                <a:outerShdw blurRad="38100" dist="38100" dir="2700000" algn="tl">
                  <a:srgbClr val="000000">
                    <a:alpha val="43137"/>
                  </a:srgbClr>
                </a:outerShdw>
              </a:effectLst>
            </a:rPr>
            <a:t>Awareness</a:t>
          </a:r>
          <a:br>
            <a:rPr lang="en-GB" sz="1400" b="1" kern="1200" dirty="0">
              <a:effectLst>
                <a:outerShdw blurRad="38100" dist="38100" dir="2700000" algn="tl">
                  <a:srgbClr val="000000">
                    <a:alpha val="43137"/>
                  </a:srgbClr>
                </a:outerShdw>
              </a:effectLst>
            </a:rPr>
          </a:br>
          <a:r>
            <a:rPr lang="en-GB" sz="1400" b="1" kern="1200" dirty="0">
              <a:effectLst>
                <a:outerShdw blurRad="38100" dist="38100" dir="2700000" algn="tl">
                  <a:srgbClr val="000000">
                    <a:alpha val="43137"/>
                  </a:srgbClr>
                </a:outerShdw>
              </a:effectLst>
            </a:rPr>
            <a:t> Position</a:t>
          </a:r>
          <a:endParaRPr lang="en-GB" sz="1400" kern="1200" dirty="0"/>
        </a:p>
      </dsp:txBody>
      <dsp:txXfrm>
        <a:off x="1804199" y="3236548"/>
        <a:ext cx="1881324" cy="913657"/>
      </dsp:txXfrm>
    </dsp:sp>
    <dsp:sp modelId="{8B7FC18C-746F-4C9B-9508-CE53B60C5192}">
      <dsp:nvSpPr>
        <dsp:cNvPr id="0" name=""/>
        <dsp:cNvSpPr/>
      </dsp:nvSpPr>
      <dsp:spPr>
        <a:xfrm>
          <a:off x="1754772" y="0"/>
          <a:ext cx="1980178" cy="101251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ts val="1680"/>
            </a:lnSpc>
            <a:spcBef>
              <a:spcPct val="0"/>
            </a:spcBef>
            <a:spcAft>
              <a:spcPts val="0"/>
            </a:spcAft>
          </a:pPr>
          <a:r>
            <a:rPr lang="en-GB" sz="1400" b="1" kern="1200" dirty="0">
              <a:effectLst>
                <a:outerShdw blurRad="38100" dist="38100" dir="2700000" algn="tl">
                  <a:srgbClr val="000000">
                    <a:alpha val="43137"/>
                  </a:srgbClr>
                </a:outerShdw>
              </a:effectLst>
            </a:rPr>
            <a:t>IVD / MD</a:t>
          </a:r>
        </a:p>
        <a:p>
          <a:pPr lvl="0" algn="ctr" defTabSz="622300">
            <a:lnSpc>
              <a:spcPts val="1680"/>
            </a:lnSpc>
            <a:spcBef>
              <a:spcPct val="0"/>
            </a:spcBef>
            <a:spcAft>
              <a:spcPts val="0"/>
            </a:spcAft>
          </a:pPr>
          <a:r>
            <a:rPr lang="en-GB" sz="1400" b="1" kern="1200" dirty="0">
              <a:effectLst>
                <a:outerShdw blurRad="38100" dist="38100" dir="2700000" algn="tl">
                  <a:srgbClr val="000000">
                    <a:alpha val="43137"/>
                  </a:srgbClr>
                </a:outerShdw>
              </a:effectLst>
            </a:rPr>
            <a:t>Regulatory</a:t>
          </a:r>
        </a:p>
        <a:p>
          <a:pPr lvl="0" algn="ctr" defTabSz="622300">
            <a:lnSpc>
              <a:spcPts val="1680"/>
            </a:lnSpc>
            <a:spcBef>
              <a:spcPct val="0"/>
            </a:spcBef>
            <a:spcAft>
              <a:spcPts val="0"/>
            </a:spcAft>
          </a:pPr>
          <a:r>
            <a:rPr lang="fr-FR" sz="1400" b="1" kern="1200" dirty="0" err="1">
              <a:effectLst>
                <a:outerShdw blurRad="38100" dist="38100" dir="2700000" algn="tl">
                  <a:srgbClr val="000000">
                    <a:alpha val="43137"/>
                  </a:srgbClr>
                </a:outerShdw>
              </a:effectLst>
            </a:rPr>
            <a:t>Policies</a:t>
          </a:r>
          <a:endParaRPr lang="en-GB" sz="1400" kern="1200" dirty="0"/>
        </a:p>
      </dsp:txBody>
      <dsp:txXfrm>
        <a:off x="1804199" y="49427"/>
        <a:ext cx="1881324" cy="913657"/>
      </dsp:txXfrm>
    </dsp:sp>
    <dsp:sp modelId="{15243BD9-19A0-4F7B-BA84-39E9B09B75EF}">
      <dsp:nvSpPr>
        <dsp:cNvPr id="0" name=""/>
        <dsp:cNvSpPr/>
      </dsp:nvSpPr>
      <dsp:spPr>
        <a:xfrm>
          <a:off x="1754772" y="1057980"/>
          <a:ext cx="1980178" cy="101251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ts val="1680"/>
            </a:lnSpc>
            <a:spcBef>
              <a:spcPct val="0"/>
            </a:spcBef>
            <a:spcAft>
              <a:spcPts val="0"/>
            </a:spcAft>
          </a:pPr>
          <a:r>
            <a:rPr lang="en-GB" sz="1400" b="1" kern="1200" dirty="0">
              <a:effectLst>
                <a:outerShdw blurRad="38100" dist="38100" dir="2700000" algn="tl">
                  <a:srgbClr val="000000">
                    <a:alpha val="43137"/>
                  </a:srgbClr>
                </a:outerShdw>
              </a:effectLst>
            </a:rPr>
            <a:t>Market Access</a:t>
          </a:r>
        </a:p>
        <a:p>
          <a:pPr lvl="0" algn="ctr" defTabSz="622300">
            <a:lnSpc>
              <a:spcPts val="1680"/>
            </a:lnSpc>
            <a:spcBef>
              <a:spcPct val="0"/>
            </a:spcBef>
            <a:spcAft>
              <a:spcPts val="0"/>
            </a:spcAft>
          </a:pPr>
          <a:r>
            <a:rPr lang="en-GB" sz="1400" b="1" kern="1200" dirty="0">
              <a:effectLst>
                <a:outerShdw blurRad="38100" dist="38100" dir="2700000" algn="tl">
                  <a:srgbClr val="000000">
                    <a:alpha val="43137"/>
                  </a:srgbClr>
                </a:outerShdw>
              </a:effectLst>
            </a:rPr>
            <a:t>Policies</a:t>
          </a:r>
        </a:p>
        <a:p>
          <a:pPr lvl="0" algn="ctr" defTabSz="622300">
            <a:lnSpc>
              <a:spcPts val="1680"/>
            </a:lnSpc>
            <a:spcBef>
              <a:spcPct val="0"/>
            </a:spcBef>
            <a:spcAft>
              <a:spcPts val="0"/>
            </a:spcAft>
          </a:pPr>
          <a:r>
            <a:rPr lang="fr-FR" sz="1400" b="1" kern="1200" dirty="0">
              <a:effectLst>
                <a:outerShdw blurRad="38100" dist="38100" dir="2700000" algn="tl">
                  <a:srgbClr val="000000">
                    <a:alpha val="43137"/>
                  </a:srgbClr>
                </a:outerShdw>
              </a:effectLst>
            </a:rPr>
            <a:t>« Value </a:t>
          </a:r>
          <a:r>
            <a:rPr lang="fr-FR" sz="1400" b="1" kern="1200" dirty="0" err="1">
              <a:effectLst>
                <a:outerShdw blurRad="38100" dist="38100" dir="2700000" algn="tl">
                  <a:srgbClr val="000000">
                    <a:alpha val="43137"/>
                  </a:srgbClr>
                </a:outerShdw>
              </a:effectLst>
            </a:rPr>
            <a:t>based</a:t>
          </a:r>
          <a:r>
            <a:rPr lang="fr-FR" sz="1400" b="1" kern="1200" dirty="0">
              <a:effectLst>
                <a:outerShdw blurRad="38100" dist="38100" dir="2700000" algn="tl">
                  <a:srgbClr val="000000">
                    <a:alpha val="43137"/>
                  </a:srgbClr>
                </a:outerShdw>
              </a:effectLst>
            </a:rPr>
            <a:t> »</a:t>
          </a:r>
          <a:endParaRPr lang="en-GB" sz="1400" b="1" kern="1200" dirty="0">
            <a:effectLst>
              <a:outerShdw blurRad="38100" dist="38100" dir="2700000" algn="tl">
                <a:srgbClr val="000000">
                  <a:alpha val="43137"/>
                </a:srgbClr>
              </a:outerShdw>
            </a:effectLst>
          </a:endParaRPr>
        </a:p>
      </dsp:txBody>
      <dsp:txXfrm>
        <a:off x="1804199" y="1107407"/>
        <a:ext cx="1881324" cy="913657"/>
      </dsp:txXfrm>
    </dsp:sp>
    <dsp:sp modelId="{D91FCAED-43DA-4FF0-A407-8D657CF4CED9}">
      <dsp:nvSpPr>
        <dsp:cNvPr id="0" name=""/>
        <dsp:cNvSpPr/>
      </dsp:nvSpPr>
      <dsp:spPr>
        <a:xfrm>
          <a:off x="1755861" y="2120723"/>
          <a:ext cx="1980178" cy="101251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ts val="1680"/>
            </a:lnSpc>
            <a:spcBef>
              <a:spcPct val="0"/>
            </a:spcBef>
            <a:spcAft>
              <a:spcPts val="0"/>
            </a:spcAft>
          </a:pPr>
          <a:r>
            <a:rPr lang="en-GB" sz="1400" b="1" kern="1200" dirty="0">
              <a:effectLst>
                <a:outerShdw blurRad="38100" dist="38100" dir="2700000" algn="tl">
                  <a:srgbClr val="000000">
                    <a:alpha val="43137"/>
                  </a:srgbClr>
                </a:outerShdw>
              </a:effectLst>
            </a:rPr>
            <a:t>New Code</a:t>
          </a:r>
          <a:br>
            <a:rPr lang="en-GB" sz="1400" b="1" kern="1200" dirty="0">
              <a:effectLst>
                <a:outerShdw blurRad="38100" dist="38100" dir="2700000" algn="tl">
                  <a:srgbClr val="000000">
                    <a:alpha val="43137"/>
                  </a:srgbClr>
                </a:outerShdw>
              </a:effectLst>
            </a:rPr>
          </a:br>
          <a:r>
            <a:rPr lang="en-GB" sz="1400" b="1" kern="1200" dirty="0">
              <a:effectLst>
                <a:outerShdw blurRad="38100" dist="38100" dir="2700000" algn="tl">
                  <a:srgbClr val="000000">
                    <a:alpha val="43137"/>
                  </a:srgbClr>
                </a:outerShdw>
              </a:effectLst>
            </a:rPr>
            <a:t> of Business Practices</a:t>
          </a:r>
        </a:p>
      </dsp:txBody>
      <dsp:txXfrm>
        <a:off x="1805288" y="2170150"/>
        <a:ext cx="1881324" cy="913657"/>
      </dsp:txXfrm>
    </dsp:sp>
    <dsp:sp modelId="{83C22705-132C-47AE-8AE5-EB0FD18DFCC3}">
      <dsp:nvSpPr>
        <dsp:cNvPr id="0" name=""/>
        <dsp:cNvSpPr/>
      </dsp:nvSpPr>
      <dsp:spPr>
        <a:xfrm>
          <a:off x="1760158" y="4257181"/>
          <a:ext cx="1980178" cy="101251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marR="0" lvl="0" indent="0" algn="ctr" defTabSz="914400" eaLnBrk="1" fontAlgn="auto" latinLnBrk="0" hangingPunct="1">
            <a:lnSpc>
              <a:spcPts val="1680"/>
            </a:lnSpc>
            <a:spcBef>
              <a:spcPct val="0"/>
            </a:spcBef>
            <a:spcAft>
              <a:spcPts val="0"/>
            </a:spcAft>
            <a:buClrTx/>
            <a:buSzTx/>
            <a:buFontTx/>
            <a:buNone/>
            <a:tabLst/>
            <a:defRPr/>
          </a:pPr>
          <a:r>
            <a:rPr lang="en-GB" sz="1400" b="1" kern="1200" dirty="0">
              <a:effectLst>
                <a:outerShdw blurRad="38100" dist="38100" dir="2700000" algn="tl">
                  <a:srgbClr val="000000">
                    <a:alpha val="43137"/>
                  </a:srgbClr>
                </a:outerShdw>
              </a:effectLst>
            </a:rPr>
            <a:t>New </a:t>
          </a:r>
        </a:p>
        <a:p>
          <a:pPr marL="0" marR="0" lvl="0" indent="0" algn="ctr" defTabSz="914400" eaLnBrk="1" fontAlgn="auto" latinLnBrk="0" hangingPunct="1">
            <a:lnSpc>
              <a:spcPts val="1680"/>
            </a:lnSpc>
            <a:spcBef>
              <a:spcPct val="0"/>
            </a:spcBef>
            <a:spcAft>
              <a:spcPts val="0"/>
            </a:spcAft>
            <a:buClrTx/>
            <a:buSzTx/>
            <a:buFontTx/>
            <a:buNone/>
            <a:tabLst/>
            <a:defRPr/>
          </a:pPr>
          <a:r>
            <a:rPr lang="en-GB" sz="1400" b="1" kern="1200" dirty="0">
              <a:effectLst>
                <a:outerShdw blurRad="38100" dist="38100" dir="2700000" algn="tl">
                  <a:srgbClr val="000000">
                    <a:alpha val="43137"/>
                  </a:srgbClr>
                </a:outerShdw>
              </a:effectLst>
            </a:rPr>
            <a:t>Activities &amp; Services</a:t>
          </a:r>
        </a:p>
        <a:p>
          <a:pPr marL="0" marR="0" lvl="0" indent="0" algn="ctr" defTabSz="914400" eaLnBrk="1" fontAlgn="auto" latinLnBrk="0" hangingPunct="1">
            <a:lnSpc>
              <a:spcPts val="1680"/>
            </a:lnSpc>
            <a:spcBef>
              <a:spcPct val="0"/>
            </a:spcBef>
            <a:spcAft>
              <a:spcPts val="0"/>
            </a:spcAft>
            <a:buClrTx/>
            <a:buSzTx/>
            <a:buFontTx/>
            <a:buNone/>
            <a:tabLst/>
            <a:defRPr/>
          </a:pPr>
          <a:r>
            <a:rPr lang="en-GB" sz="1400" b="1" kern="1200" dirty="0">
              <a:effectLst>
                <a:outerShdw blurRad="38100" dist="38100" dir="2700000" algn="tl">
                  <a:srgbClr val="000000">
                    <a:alpha val="43137"/>
                  </a:srgbClr>
                </a:outerShdw>
              </a:effectLst>
            </a:rPr>
            <a:t>Development </a:t>
          </a:r>
        </a:p>
      </dsp:txBody>
      <dsp:txXfrm>
        <a:off x="1809585" y="4306608"/>
        <a:ext cx="1881324" cy="9136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DEEF5F-7AC6-40C0-BEA5-1BB259DBE18A}">
      <dsp:nvSpPr>
        <dsp:cNvPr id="0" name=""/>
        <dsp:cNvSpPr/>
      </dsp:nvSpPr>
      <dsp:spPr>
        <a:xfrm>
          <a:off x="284166" y="55988"/>
          <a:ext cx="2032768" cy="691200"/>
        </a:xfrm>
        <a:prstGeom prst="rect">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GB" sz="1600" b="1" kern="1200" dirty="0" smtClean="0"/>
            <a:t>1. General provisions</a:t>
          </a:r>
          <a:endParaRPr lang="en-US" sz="1600" b="1" kern="1200" dirty="0"/>
        </a:p>
      </dsp:txBody>
      <dsp:txXfrm>
        <a:off x="284166" y="55988"/>
        <a:ext cx="2032768" cy="691200"/>
      </dsp:txXfrm>
    </dsp:sp>
    <dsp:sp modelId="{60F8DD21-6A63-48EC-8A9B-03865CEBE3A7}">
      <dsp:nvSpPr>
        <dsp:cNvPr id="0" name=""/>
        <dsp:cNvSpPr/>
      </dsp:nvSpPr>
      <dsp:spPr>
        <a:xfrm>
          <a:off x="307909" y="739634"/>
          <a:ext cx="2032768" cy="474336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kern="1200" dirty="0" smtClean="0">
              <a:solidFill>
                <a:schemeClr val="bg1">
                  <a:lumMod val="10000"/>
                </a:schemeClr>
              </a:solidFill>
            </a:rPr>
            <a:t>Regulation establishing a </a:t>
          </a:r>
          <a:r>
            <a:rPr lang="en-GB" sz="1800" b="1" u="sng" kern="1200" dirty="0" smtClean="0">
              <a:solidFill>
                <a:schemeClr val="bg1">
                  <a:lumMod val="10000"/>
                </a:schemeClr>
              </a:solidFill>
            </a:rPr>
            <a:t>Coordination Group composed of HTA bodies and authorities </a:t>
          </a:r>
          <a:r>
            <a:rPr lang="en-GB" sz="1800" kern="1200" dirty="0" smtClean="0">
              <a:solidFill>
                <a:schemeClr val="bg1">
                  <a:lumMod val="10000"/>
                </a:schemeClr>
              </a:solidFill>
            </a:rPr>
            <a:t>to carry out the joint work</a:t>
          </a:r>
          <a:endParaRPr lang="en-US" sz="1800" kern="1200" dirty="0">
            <a:solidFill>
              <a:schemeClr val="bg1">
                <a:lumMod val="10000"/>
              </a:schemeClr>
            </a:solidFill>
          </a:endParaRPr>
        </a:p>
        <a:p>
          <a:pPr marL="171450" lvl="1" indent="-171450" algn="l" defTabSz="800100">
            <a:lnSpc>
              <a:spcPct val="90000"/>
            </a:lnSpc>
            <a:spcBef>
              <a:spcPct val="0"/>
            </a:spcBef>
            <a:spcAft>
              <a:spcPct val="15000"/>
            </a:spcAft>
            <a:buChar char="••"/>
          </a:pPr>
          <a:r>
            <a:rPr lang="en-GB" sz="1800" kern="1200" dirty="0" smtClean="0">
              <a:solidFill>
                <a:schemeClr val="bg1">
                  <a:lumMod val="10000"/>
                </a:schemeClr>
              </a:solidFill>
            </a:rPr>
            <a:t>The EC will act as the Secretariat for the joint work</a:t>
          </a:r>
          <a:endParaRPr lang="en-US" sz="1800" kern="1200" dirty="0">
            <a:solidFill>
              <a:schemeClr val="bg1">
                <a:lumMod val="10000"/>
              </a:schemeClr>
            </a:solidFill>
          </a:endParaRPr>
        </a:p>
        <a:p>
          <a:pPr marL="171450" lvl="1" indent="-171450" algn="l" defTabSz="800100">
            <a:lnSpc>
              <a:spcPct val="90000"/>
            </a:lnSpc>
            <a:spcBef>
              <a:spcPct val="0"/>
            </a:spcBef>
            <a:spcAft>
              <a:spcPct val="15000"/>
            </a:spcAft>
            <a:buChar char="••"/>
          </a:pPr>
          <a:r>
            <a:rPr lang="en-GB" sz="1800" kern="1200" dirty="0" smtClean="0">
              <a:solidFill>
                <a:schemeClr val="bg1">
                  <a:lumMod val="10000"/>
                </a:schemeClr>
              </a:solidFill>
            </a:rPr>
            <a:t>A Stakeholder network will be established</a:t>
          </a:r>
          <a:endParaRPr lang="en-US" sz="1800" kern="1200" dirty="0">
            <a:solidFill>
              <a:schemeClr val="bg1">
                <a:lumMod val="10000"/>
              </a:schemeClr>
            </a:solidFill>
          </a:endParaRPr>
        </a:p>
        <a:p>
          <a:pPr marL="171450" lvl="1" indent="-171450" algn="l" defTabSz="800100">
            <a:lnSpc>
              <a:spcPct val="90000"/>
            </a:lnSpc>
            <a:spcBef>
              <a:spcPct val="0"/>
            </a:spcBef>
            <a:spcAft>
              <a:spcPct val="15000"/>
            </a:spcAft>
            <a:buChar char="••"/>
          </a:pPr>
          <a:r>
            <a:rPr lang="en-GB" sz="1800" kern="1200" dirty="0" smtClean="0">
              <a:solidFill>
                <a:schemeClr val="bg1">
                  <a:lumMod val="10000"/>
                </a:schemeClr>
              </a:solidFill>
            </a:rPr>
            <a:t>Union funding (fee-for-service after review?) </a:t>
          </a:r>
          <a:endParaRPr lang="en-US" sz="1800" kern="1200" dirty="0">
            <a:solidFill>
              <a:schemeClr val="bg1">
                <a:lumMod val="10000"/>
              </a:schemeClr>
            </a:solidFill>
          </a:endParaRPr>
        </a:p>
      </dsp:txBody>
      <dsp:txXfrm>
        <a:off x="307909" y="739634"/>
        <a:ext cx="2032768" cy="4743360"/>
      </dsp:txXfrm>
    </dsp:sp>
    <dsp:sp modelId="{6B7BCEAD-A74B-4502-A9BC-3CF259BB59AE}">
      <dsp:nvSpPr>
        <dsp:cNvPr id="0" name=""/>
        <dsp:cNvSpPr/>
      </dsp:nvSpPr>
      <dsp:spPr>
        <a:xfrm>
          <a:off x="2438393" y="31865"/>
          <a:ext cx="2032768" cy="691200"/>
        </a:xfrm>
        <a:prstGeom prst="rect">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GB" sz="1600" b="1" kern="1200" dirty="0" smtClean="0"/>
            <a:t>2. Joint work on HTA at EU level</a:t>
          </a:r>
          <a:endParaRPr lang="en-US" sz="1600" b="1" kern="1200" dirty="0"/>
        </a:p>
      </dsp:txBody>
      <dsp:txXfrm>
        <a:off x="2438393" y="31865"/>
        <a:ext cx="2032768" cy="691200"/>
      </dsp:txXfrm>
    </dsp:sp>
    <dsp:sp modelId="{74A64BA3-728C-42FF-BACA-6DF62BB9EC62}">
      <dsp:nvSpPr>
        <dsp:cNvPr id="0" name=""/>
        <dsp:cNvSpPr/>
      </dsp:nvSpPr>
      <dsp:spPr>
        <a:xfrm>
          <a:off x="2490839" y="734322"/>
          <a:ext cx="2032768" cy="474336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GB" sz="1600" b="1" u="sng" kern="1200" dirty="0" smtClean="0">
              <a:solidFill>
                <a:schemeClr val="bg1">
                  <a:lumMod val="10000"/>
                </a:schemeClr>
              </a:solidFill>
            </a:rPr>
            <a:t>Mandatory joint clinical assessments for selected technologies</a:t>
          </a:r>
          <a:r>
            <a:rPr lang="en-GB" sz="1600" kern="1200" dirty="0" smtClean="0">
              <a:solidFill>
                <a:schemeClr val="bg1">
                  <a:lumMod val="10000"/>
                </a:schemeClr>
              </a:solidFill>
            </a:rPr>
            <a:t>: no duplication of report by MS. Scope: high risk + comply with criteria. </a:t>
          </a:r>
          <a:r>
            <a:rPr lang="fr-BE" sz="1600" kern="1200" dirty="0" smtClean="0">
              <a:solidFill>
                <a:schemeClr val="bg1">
                  <a:lumMod val="10000"/>
                </a:schemeClr>
              </a:solidFill>
            </a:rPr>
            <a:t>Not </a:t>
          </a:r>
          <a:r>
            <a:rPr lang="fr-BE" sz="1600" kern="1200" dirty="0" err="1" smtClean="0">
              <a:solidFill>
                <a:schemeClr val="bg1">
                  <a:lumMod val="10000"/>
                </a:schemeClr>
              </a:solidFill>
            </a:rPr>
            <a:t>necessarily</a:t>
          </a:r>
          <a:r>
            <a:rPr lang="fr-BE" sz="1600" kern="1200" dirty="0" smtClean="0">
              <a:solidFill>
                <a:schemeClr val="bg1">
                  <a:lumMod val="10000"/>
                </a:schemeClr>
              </a:solidFill>
            </a:rPr>
            <a:t> at </a:t>
          </a:r>
          <a:r>
            <a:rPr lang="fr-BE" sz="1600" kern="1200" dirty="0" err="1" smtClean="0">
              <a:solidFill>
                <a:schemeClr val="bg1">
                  <a:lumMod val="10000"/>
                </a:schemeClr>
              </a:solidFill>
            </a:rPr>
            <a:t>market</a:t>
          </a:r>
          <a:r>
            <a:rPr lang="fr-BE" sz="1600" kern="1200" dirty="0" smtClean="0">
              <a:solidFill>
                <a:schemeClr val="bg1">
                  <a:lumMod val="10000"/>
                </a:schemeClr>
              </a:solidFill>
            </a:rPr>
            <a:t> entry, but suspension clause for extra </a:t>
          </a:r>
          <a:r>
            <a:rPr lang="fr-BE" sz="1600" kern="1200" dirty="0" err="1" smtClean="0">
              <a:solidFill>
                <a:schemeClr val="bg1">
                  <a:lumMod val="10000"/>
                </a:schemeClr>
              </a:solidFill>
            </a:rPr>
            <a:t>evidence</a:t>
          </a:r>
          <a:r>
            <a:rPr lang="fr-BE" sz="1600" kern="1200" dirty="0" smtClean="0">
              <a:solidFill>
                <a:schemeClr val="bg1">
                  <a:lumMod val="10000"/>
                </a:schemeClr>
              </a:solidFill>
            </a:rPr>
            <a:t> </a:t>
          </a:r>
          <a:r>
            <a:rPr lang="fr-BE" sz="1600" kern="1200" dirty="0" err="1" smtClean="0">
              <a:solidFill>
                <a:schemeClr val="bg1">
                  <a:lumMod val="10000"/>
                </a:schemeClr>
              </a:solidFill>
            </a:rPr>
            <a:t>generation</a:t>
          </a:r>
          <a:endParaRPr lang="en-US" sz="1600" kern="1200" dirty="0">
            <a:solidFill>
              <a:schemeClr val="bg1">
                <a:lumMod val="10000"/>
              </a:schemeClr>
            </a:solidFill>
          </a:endParaRPr>
        </a:p>
        <a:p>
          <a:pPr marL="171450" lvl="1" indent="-171450" algn="l" defTabSz="711200">
            <a:lnSpc>
              <a:spcPct val="90000"/>
            </a:lnSpc>
            <a:spcBef>
              <a:spcPct val="0"/>
            </a:spcBef>
            <a:spcAft>
              <a:spcPct val="15000"/>
            </a:spcAft>
            <a:buChar char="••"/>
          </a:pPr>
          <a:r>
            <a:rPr lang="en-GB" sz="1600" kern="1200" dirty="0" smtClean="0">
              <a:solidFill>
                <a:schemeClr val="bg1">
                  <a:lumMod val="10000"/>
                </a:schemeClr>
              </a:solidFill>
            </a:rPr>
            <a:t>Voluntary cooperation on other technologies (similar to current cooperation)</a:t>
          </a:r>
          <a:endParaRPr lang="en-US" sz="1600" kern="1200" dirty="0">
            <a:solidFill>
              <a:schemeClr val="bg1">
                <a:lumMod val="10000"/>
              </a:schemeClr>
            </a:solidFill>
          </a:endParaRPr>
        </a:p>
      </dsp:txBody>
      <dsp:txXfrm>
        <a:off x="2490839" y="734322"/>
        <a:ext cx="2032768" cy="4743360"/>
      </dsp:txXfrm>
    </dsp:sp>
    <dsp:sp modelId="{7661EA3E-82BA-41BD-AB8A-92F6D1A1AA95}">
      <dsp:nvSpPr>
        <dsp:cNvPr id="0" name=""/>
        <dsp:cNvSpPr/>
      </dsp:nvSpPr>
      <dsp:spPr>
        <a:xfrm>
          <a:off x="4638093" y="42980"/>
          <a:ext cx="2032768" cy="691200"/>
        </a:xfrm>
        <a:prstGeom prst="rect">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GB" sz="1600" b="1" kern="1200" dirty="0" smtClean="0"/>
            <a:t>3. Rules for clinical assessments</a:t>
          </a:r>
          <a:endParaRPr lang="en-US" sz="1600" b="1" kern="1200" dirty="0"/>
        </a:p>
      </dsp:txBody>
      <dsp:txXfrm>
        <a:off x="4638093" y="42980"/>
        <a:ext cx="2032768" cy="691200"/>
      </dsp:txXfrm>
    </dsp:sp>
    <dsp:sp modelId="{D1127962-D02C-4ED3-9217-7880B7CF7D1D}">
      <dsp:nvSpPr>
        <dsp:cNvPr id="0" name=""/>
        <dsp:cNvSpPr/>
      </dsp:nvSpPr>
      <dsp:spPr>
        <a:xfrm>
          <a:off x="4638093" y="734180"/>
          <a:ext cx="2032768" cy="474336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kern="1200" dirty="0" smtClean="0">
              <a:solidFill>
                <a:schemeClr val="bg1">
                  <a:lumMod val="10000"/>
                </a:schemeClr>
              </a:solidFill>
            </a:rPr>
            <a:t>Common rules for carrying out clinical assessments at Member State level and for joint clinical assessments. Based on </a:t>
          </a:r>
          <a:r>
            <a:rPr lang="en-GB" sz="1800" kern="1200" dirty="0" err="1" smtClean="0">
              <a:solidFill>
                <a:schemeClr val="bg1">
                  <a:lumMod val="10000"/>
                </a:schemeClr>
              </a:solidFill>
            </a:rPr>
            <a:t>EUnetHTA</a:t>
          </a:r>
          <a:r>
            <a:rPr lang="en-GB" sz="1800" kern="1200" dirty="0" smtClean="0">
              <a:solidFill>
                <a:schemeClr val="bg1">
                  <a:lumMod val="10000"/>
                </a:schemeClr>
              </a:solidFill>
            </a:rPr>
            <a:t> work?</a:t>
          </a:r>
          <a:endParaRPr lang="en-US" sz="1800" kern="1200" dirty="0">
            <a:solidFill>
              <a:schemeClr val="bg1">
                <a:lumMod val="10000"/>
              </a:schemeClr>
            </a:solidFill>
          </a:endParaRPr>
        </a:p>
      </dsp:txBody>
      <dsp:txXfrm>
        <a:off x="4638093" y="734180"/>
        <a:ext cx="2032768" cy="4743360"/>
      </dsp:txXfrm>
    </dsp:sp>
    <dsp:sp modelId="{3C07B9CD-6AE5-46E7-A69E-D0A1FF8591FC}">
      <dsp:nvSpPr>
        <dsp:cNvPr id="0" name=""/>
        <dsp:cNvSpPr/>
      </dsp:nvSpPr>
      <dsp:spPr>
        <a:xfrm>
          <a:off x="6955449" y="42980"/>
          <a:ext cx="2032768" cy="691200"/>
        </a:xfrm>
        <a:prstGeom prst="rect">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GB" sz="1600" b="1" kern="1200" dirty="0" smtClean="0"/>
            <a:t>4. Support tools</a:t>
          </a:r>
          <a:endParaRPr lang="en-US" sz="1600" b="1" kern="1200" dirty="0"/>
        </a:p>
      </dsp:txBody>
      <dsp:txXfrm>
        <a:off x="6955449" y="42980"/>
        <a:ext cx="2032768" cy="691200"/>
      </dsp:txXfrm>
    </dsp:sp>
    <dsp:sp modelId="{896B3A5A-24B9-48AC-AB51-62088CC409FF}">
      <dsp:nvSpPr>
        <dsp:cNvPr id="0" name=""/>
        <dsp:cNvSpPr/>
      </dsp:nvSpPr>
      <dsp:spPr>
        <a:xfrm>
          <a:off x="6955449" y="734180"/>
          <a:ext cx="2032768" cy="474336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kern="1200" dirty="0" smtClean="0">
              <a:solidFill>
                <a:schemeClr val="bg1">
                  <a:lumMod val="10000"/>
                </a:schemeClr>
              </a:solidFill>
            </a:rPr>
            <a:t>“Joint scientific consultation” = early dialogue</a:t>
          </a:r>
          <a:endParaRPr lang="en-US" sz="1800" kern="1200" dirty="0">
            <a:solidFill>
              <a:schemeClr val="bg1">
                <a:lumMod val="10000"/>
              </a:schemeClr>
            </a:solidFill>
          </a:endParaRPr>
        </a:p>
        <a:p>
          <a:pPr marL="171450" lvl="1" indent="-171450" algn="l" defTabSz="800100">
            <a:lnSpc>
              <a:spcPct val="90000"/>
            </a:lnSpc>
            <a:spcBef>
              <a:spcPct val="0"/>
            </a:spcBef>
            <a:spcAft>
              <a:spcPct val="15000"/>
            </a:spcAft>
            <a:buChar char="••"/>
          </a:pPr>
          <a:r>
            <a:rPr lang="en-GB" sz="1800" kern="1200" dirty="0" smtClean="0">
              <a:solidFill>
                <a:schemeClr val="bg1">
                  <a:lumMod val="10000"/>
                </a:schemeClr>
              </a:solidFill>
            </a:rPr>
            <a:t>“Identification of Emerging Health Technologies” = horizon scanning</a:t>
          </a:r>
          <a:endParaRPr lang="en-US" sz="1800" kern="1200" dirty="0"/>
        </a:p>
      </dsp:txBody>
      <dsp:txXfrm>
        <a:off x="6955449" y="734180"/>
        <a:ext cx="2032768" cy="47433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AD1A60-69D4-49A5-B24E-929B2FB4C520}">
      <dsp:nvSpPr>
        <dsp:cNvPr id="0" name=""/>
        <dsp:cNvSpPr/>
      </dsp:nvSpPr>
      <dsp:spPr>
        <a:xfrm>
          <a:off x="626625" y="0"/>
          <a:ext cx="7101760" cy="4911725"/>
        </a:xfrm>
        <a:prstGeom prst="rightArrow">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97633A92-F577-41B8-A4B4-995AE29BCF6A}">
      <dsp:nvSpPr>
        <dsp:cNvPr id="0" name=""/>
        <dsp:cNvSpPr/>
      </dsp:nvSpPr>
      <dsp:spPr>
        <a:xfrm>
          <a:off x="4181" y="1473517"/>
          <a:ext cx="2011240" cy="196469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GB" sz="1500" b="1" kern="1200" dirty="0" smtClean="0"/>
            <a:t>Now: </a:t>
          </a:r>
          <a:r>
            <a:rPr lang="en-GB" sz="1500" kern="1200" dirty="0" smtClean="0"/>
            <a:t>the file picked up by the European Parliament and assigned to a rapporteur (Ruiz MEP, S&amp;D, ES) and shadow Rapporteurs</a:t>
          </a:r>
          <a:endParaRPr lang="en-US" sz="1500" kern="1200" dirty="0"/>
        </a:p>
      </dsp:txBody>
      <dsp:txXfrm>
        <a:off x="100089" y="1569425"/>
        <a:ext cx="1819424" cy="1772874"/>
      </dsp:txXfrm>
    </dsp:sp>
    <dsp:sp modelId="{F123E322-F89D-40F3-B2B1-2737E65AFD06}">
      <dsp:nvSpPr>
        <dsp:cNvPr id="0" name=""/>
        <dsp:cNvSpPr/>
      </dsp:nvSpPr>
      <dsp:spPr>
        <a:xfrm>
          <a:off x="2115984" y="1473517"/>
          <a:ext cx="2011240" cy="196469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GB" sz="1500" b="1" kern="1200" dirty="0" smtClean="0"/>
            <a:t>Before EP elections in 2019? </a:t>
          </a:r>
          <a:r>
            <a:rPr lang="en-GB" sz="1500" kern="1200" dirty="0" smtClean="0"/>
            <a:t>The European Parliament and the Council might agree on a position</a:t>
          </a:r>
          <a:endParaRPr lang="en-US" sz="1500" kern="1200" dirty="0"/>
        </a:p>
      </dsp:txBody>
      <dsp:txXfrm>
        <a:off x="2211892" y="1569425"/>
        <a:ext cx="1819424" cy="1772874"/>
      </dsp:txXfrm>
    </dsp:sp>
    <dsp:sp modelId="{F22EC336-073D-4B15-BDA3-17BA8961CF1E}">
      <dsp:nvSpPr>
        <dsp:cNvPr id="0" name=""/>
        <dsp:cNvSpPr/>
      </dsp:nvSpPr>
      <dsp:spPr>
        <a:xfrm>
          <a:off x="4227787" y="1473517"/>
          <a:ext cx="2011240" cy="196469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GB" sz="1500" b="1" kern="1200" dirty="0" smtClean="0"/>
            <a:t>3 years application period (2020-2023?): </a:t>
          </a:r>
          <a:r>
            <a:rPr lang="en-GB" sz="1500" kern="1200" dirty="0" smtClean="0"/>
            <a:t>Commission will adopt specific rules in secondary legislation</a:t>
          </a:r>
          <a:endParaRPr lang="en-US" sz="1500" kern="1200" dirty="0"/>
        </a:p>
      </dsp:txBody>
      <dsp:txXfrm>
        <a:off x="4323695" y="1569425"/>
        <a:ext cx="1819424" cy="1772874"/>
      </dsp:txXfrm>
    </dsp:sp>
    <dsp:sp modelId="{90403920-6B96-40C5-BF93-8966563D8F1C}">
      <dsp:nvSpPr>
        <dsp:cNvPr id="0" name=""/>
        <dsp:cNvSpPr/>
      </dsp:nvSpPr>
      <dsp:spPr>
        <a:xfrm>
          <a:off x="6339589" y="1473517"/>
          <a:ext cx="2011240" cy="196469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GB" sz="1500" b="1" kern="1200" dirty="0" smtClean="0"/>
            <a:t>3 years transition period (2023-2026)</a:t>
          </a:r>
          <a:r>
            <a:rPr lang="en-GB" sz="1500" kern="1200" dirty="0" smtClean="0"/>
            <a:t>: Member States CAN participate in joint clinical assessments and joint scientific consultations</a:t>
          </a:r>
          <a:endParaRPr lang="en-US" sz="1500" kern="1200" dirty="0"/>
        </a:p>
      </dsp:txBody>
      <dsp:txXfrm>
        <a:off x="6435497" y="1569425"/>
        <a:ext cx="1819424" cy="177287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GB"/>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A203ED03-847E-42D5-8E3E-0E326A181FC5}" type="datetimeFigureOut">
              <a:rPr lang="en-GB" smtClean="0"/>
              <a:t>21/03/2018</a:t>
            </a:fld>
            <a:endParaRPr lang="en-GB"/>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GB"/>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80D27A10-757E-4B77-83CD-B7CDDAB325EE}" type="slidenum">
              <a:rPr lang="en-GB" smtClean="0"/>
              <a:t>‹#›</a:t>
            </a:fld>
            <a:endParaRPr lang="en-GB"/>
          </a:p>
        </p:txBody>
      </p:sp>
    </p:spTree>
    <p:extLst>
      <p:ext uri="{BB962C8B-B14F-4D97-AF65-F5344CB8AC3E}">
        <p14:creationId xmlns:p14="http://schemas.microsoft.com/office/powerpoint/2010/main" val="21098397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fr-BE"/>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63EBEB34-70CB-406F-A7F8-81B8DDB3656B}" type="datetimeFigureOut">
              <a:rPr lang="fr-BE" smtClean="0"/>
              <a:t>21/03/2018</a:t>
            </a:fld>
            <a:endParaRPr lang="fr-BE"/>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fr-BE"/>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fr-BE"/>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87D9A253-911E-43D4-862E-CC2EC45F53B4}" type="slidenum">
              <a:rPr lang="fr-BE" smtClean="0"/>
              <a:t>‹#›</a:t>
            </a:fld>
            <a:endParaRPr lang="fr-BE"/>
          </a:p>
        </p:txBody>
      </p:sp>
    </p:spTree>
    <p:extLst>
      <p:ext uri="{BB962C8B-B14F-4D97-AF65-F5344CB8AC3E}">
        <p14:creationId xmlns:p14="http://schemas.microsoft.com/office/powerpoint/2010/main" val="4129028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GB" sz="1200" dirty="0" smtClean="0"/>
              <a:t>These range from bandages, blood tests, and hearing aids</a:t>
            </a:r>
            <a:r>
              <a:rPr lang="nl-NL" sz="1200" dirty="0" smtClean="0"/>
              <a:t> to</a:t>
            </a:r>
            <a:r>
              <a:rPr lang="en-GB" sz="1200" dirty="0" smtClean="0"/>
              <a:t> cancer screening tests, pacemakers and glucose monitors</a:t>
            </a:r>
            <a:r>
              <a:rPr lang="en-US" sz="1200" dirty="0" smtClean="0"/>
              <a:t>. These products, services and solutions can be found in a hospital, in a community-care setting, and in a person’s home.</a:t>
            </a:r>
            <a:r>
              <a:rPr lang="en-GB" sz="1200" dirty="0" smtClean="0"/>
              <a:t/>
            </a:r>
            <a:br>
              <a:rPr lang="en-GB" sz="1200" dirty="0" smtClean="0"/>
            </a:br>
            <a:endParaRPr lang="en-GB" dirty="0"/>
          </a:p>
        </p:txBody>
      </p:sp>
      <p:sp>
        <p:nvSpPr>
          <p:cNvPr id="4" name="Slide Number Placeholder 3"/>
          <p:cNvSpPr>
            <a:spLocks noGrp="1"/>
          </p:cNvSpPr>
          <p:nvPr>
            <p:ph type="sldNum" sz="quarter" idx="10"/>
          </p:nvPr>
        </p:nvSpPr>
        <p:spPr/>
        <p:txBody>
          <a:bodyPr/>
          <a:lstStyle/>
          <a:p>
            <a:fld id="{87D9A253-911E-43D4-862E-CC2EC45F53B4}" type="slidenum">
              <a:rPr lang="fr-BE" smtClean="0"/>
              <a:t>3</a:t>
            </a:fld>
            <a:endParaRPr lang="fr-BE"/>
          </a:p>
        </p:txBody>
      </p:sp>
    </p:spTree>
    <p:extLst>
      <p:ext uri="{BB962C8B-B14F-4D97-AF65-F5344CB8AC3E}">
        <p14:creationId xmlns:p14="http://schemas.microsoft.com/office/powerpoint/2010/main" val="4221853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D5BE60-F01D-4100-B4FE-A10AA9FC0515}"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716912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sz="1200" kern="1200" dirty="0" smtClean="0">
                <a:solidFill>
                  <a:schemeClr val="tx1"/>
                </a:solidFill>
                <a:effectLst/>
                <a:latin typeface="+mn-lt"/>
                <a:ea typeface="+mn-ea"/>
                <a:cs typeface="+mn-cs"/>
              </a:rPr>
              <a:t>The new Regulations significantly </a:t>
            </a:r>
            <a:r>
              <a:rPr lang="en-GB" sz="1200" kern="1200" dirty="0" err="1" smtClean="0">
                <a:solidFill>
                  <a:schemeClr val="tx1"/>
                </a:solidFill>
                <a:effectLst/>
                <a:latin typeface="+mn-lt"/>
                <a:ea typeface="+mn-ea"/>
                <a:cs typeface="+mn-cs"/>
              </a:rPr>
              <a:t>modifiy</a:t>
            </a:r>
            <a:r>
              <a:rPr lang="en-GB" sz="1200" kern="1200" dirty="0" smtClean="0">
                <a:solidFill>
                  <a:schemeClr val="tx1"/>
                </a:solidFill>
                <a:effectLst/>
                <a:latin typeface="+mn-lt"/>
                <a:ea typeface="+mn-ea"/>
                <a:cs typeface="+mn-cs"/>
              </a:rPr>
              <a:t> and intensify the compliance burden for </a:t>
            </a:r>
            <a:r>
              <a:rPr lang="en-GB" sz="1200" kern="1200" baseline="0" dirty="0" smtClean="0">
                <a:solidFill>
                  <a:schemeClr val="tx1"/>
                </a:solidFill>
                <a:effectLst/>
                <a:latin typeface="+mn-lt"/>
                <a:ea typeface="+mn-ea"/>
                <a:cs typeface="+mn-cs"/>
              </a:rPr>
              <a:t>manufacturers but in essence the main features of the regulatory framework for medical devices and IVDs remain the same </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US" dirty="0" smtClean="0"/>
              <a:t>The process shown on this slide – from the initial product design phase to CE-marking and post-market follow-up – is the same for both the current directive and future regulation. In fact, overall no requirement from the Directives has been dropped; the regulations have only added new requirements. </a:t>
            </a:r>
          </a:p>
          <a:p>
            <a:endParaRPr lang="en-US" dirty="0" smtClean="0"/>
          </a:p>
        </p:txBody>
      </p:sp>
      <p:sp>
        <p:nvSpPr>
          <p:cNvPr id="4" name="Tijdelijke aanduiding voor dianummer 3"/>
          <p:cNvSpPr>
            <a:spLocks noGrp="1"/>
          </p:cNvSpPr>
          <p:nvPr>
            <p:ph type="sldNum" sz="quarter" idx="10"/>
          </p:nvPr>
        </p:nvSpPr>
        <p:spPr/>
        <p:txBody>
          <a:bodyPr/>
          <a:lstStyle/>
          <a:p>
            <a:fld id="{3785F9B8-5A8C-A44E-95D2-2D3F00E4602D}" type="slidenum">
              <a:rPr lang="nl-NL" smtClean="0"/>
              <a:t>11</a:t>
            </a:fld>
            <a:endParaRPr lang="nl-NL"/>
          </a:p>
        </p:txBody>
      </p:sp>
    </p:spTree>
    <p:extLst>
      <p:ext uri="{BB962C8B-B14F-4D97-AF65-F5344CB8AC3E}">
        <p14:creationId xmlns:p14="http://schemas.microsoft.com/office/powerpoint/2010/main" val="1001140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dirty="0" smtClean="0"/>
              <a:t>The MDR and</a:t>
            </a:r>
            <a:r>
              <a:rPr lang="en-US" baseline="0" dirty="0" smtClean="0"/>
              <a:t> IVDR might have entered into force but the process is far from over</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dirty="0" smtClean="0"/>
              <a:t>We are now entering</a:t>
            </a:r>
            <a:r>
              <a:rPr lang="en-US" baseline="0" dirty="0" smtClean="0"/>
              <a:t> what we call the round 4, i.e. the implementation phase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The implementing measures envisaged under the Regulations convey significant powers to the European Commission (significant numbers of implementing acts where the Commission has ‘more power’ in driving the work are expected to be developed, in fact the first implementing acts lying down the notified body codes have been adopted in November 2018)</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With the potential dozens of implementing measures (delegated and/or implementing acts or other measures) yet to be developed and adopted in order to facilitate the essential elements of the new regulatory system, we will need to continue working together with the national associations to make the MDR a success</a:t>
            </a:r>
          </a:p>
          <a:p>
            <a:pPr marL="171450" indent="-171450">
              <a:buFontTx/>
              <a:buChar char="-"/>
            </a:pPr>
            <a:r>
              <a:rPr lang="en-US" baseline="0" dirty="0" smtClean="0"/>
              <a:t>Considering all the changes that the Regulations introduce to the regulatory system, implementation will require pulling of resources by all stakeholders, national authorities, the Commission, notified bodies and industry</a:t>
            </a:r>
          </a:p>
        </p:txBody>
      </p:sp>
      <p:sp>
        <p:nvSpPr>
          <p:cNvPr id="4" name="Slide Number Placeholder 3"/>
          <p:cNvSpPr>
            <a:spLocks noGrp="1"/>
          </p:cNvSpPr>
          <p:nvPr>
            <p:ph type="sldNum" sz="quarter" idx="10"/>
          </p:nvPr>
        </p:nvSpPr>
        <p:spPr/>
        <p:txBody>
          <a:bodyPr/>
          <a:lstStyle/>
          <a:p>
            <a:fld id="{87D9A253-911E-43D4-862E-CC2EC45F53B4}" type="slidenum">
              <a:rPr lang="fr-BE" smtClean="0"/>
              <a:t>13</a:t>
            </a:fld>
            <a:endParaRPr lang="fr-BE"/>
          </a:p>
        </p:txBody>
      </p:sp>
    </p:spTree>
    <p:extLst>
      <p:ext uri="{BB962C8B-B14F-4D97-AF65-F5344CB8AC3E}">
        <p14:creationId xmlns:p14="http://schemas.microsoft.com/office/powerpoint/2010/main" val="1061015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b="1" dirty="0" smtClean="0"/>
              <a:t>EU </a:t>
            </a:r>
            <a:r>
              <a:rPr lang="fr-BE" b="1" dirty="0" err="1" smtClean="0"/>
              <a:t>Process</a:t>
            </a:r>
            <a:r>
              <a:rPr lang="fr-BE" dirty="0" smtClean="0"/>
              <a:t>:</a:t>
            </a:r>
          </a:p>
          <a:p>
            <a:pPr lvl="1"/>
            <a:r>
              <a:rPr lang="fr-BE" dirty="0" err="1" smtClean="0"/>
              <a:t>Inception</a:t>
            </a:r>
            <a:r>
              <a:rPr lang="fr-BE" dirty="0" smtClean="0"/>
              <a:t> Impact </a:t>
            </a:r>
            <a:r>
              <a:rPr lang="fr-BE" dirty="0" err="1" smtClean="0"/>
              <a:t>Assessment</a:t>
            </a:r>
            <a:r>
              <a:rPr lang="fr-BE" dirty="0" smtClean="0"/>
              <a:t>: range of </a:t>
            </a:r>
            <a:r>
              <a:rPr lang="fr-BE" dirty="0" err="1" smtClean="0"/>
              <a:t>policy</a:t>
            </a:r>
            <a:r>
              <a:rPr lang="fr-BE" dirty="0" smtClean="0"/>
              <a:t> options </a:t>
            </a:r>
            <a:r>
              <a:rPr lang="fr-BE" dirty="0" err="1" smtClean="0"/>
              <a:t>from</a:t>
            </a:r>
            <a:r>
              <a:rPr lang="fr-BE" dirty="0" smtClean="0"/>
              <a:t> </a:t>
            </a:r>
            <a:r>
              <a:rPr lang="fr-BE" dirty="0" err="1" smtClean="0"/>
              <a:t>status</a:t>
            </a:r>
            <a:r>
              <a:rPr lang="fr-BE" dirty="0" smtClean="0"/>
              <a:t> quo to full </a:t>
            </a:r>
            <a:r>
              <a:rPr lang="fr-BE" dirty="0" err="1" smtClean="0"/>
              <a:t>regulation</a:t>
            </a:r>
            <a:endParaRPr lang="fr-BE" dirty="0" smtClean="0"/>
          </a:p>
          <a:p>
            <a:pPr lvl="1"/>
            <a:r>
              <a:rPr lang="fr-BE" dirty="0" smtClean="0"/>
              <a:t>Data collection: </a:t>
            </a:r>
            <a:r>
              <a:rPr lang="fr-BE" dirty="0" err="1" smtClean="0"/>
              <a:t>survey</a:t>
            </a:r>
            <a:r>
              <a:rPr lang="fr-BE" dirty="0" smtClean="0"/>
              <a:t>, consultation, </a:t>
            </a:r>
            <a:r>
              <a:rPr lang="fr-BE" dirty="0" err="1" smtClean="0"/>
              <a:t>studies</a:t>
            </a:r>
            <a:endParaRPr lang="fr-BE" dirty="0" smtClean="0"/>
          </a:p>
          <a:p>
            <a:pPr lvl="1"/>
            <a:r>
              <a:rPr lang="fr-BE" dirty="0" smtClean="0"/>
              <a:t>Adoption of </a:t>
            </a:r>
            <a:r>
              <a:rPr lang="fr-BE" dirty="0" err="1" smtClean="0"/>
              <a:t>Proposal</a:t>
            </a:r>
            <a:r>
              <a:rPr lang="fr-BE" dirty="0" smtClean="0"/>
              <a:t>: 31 </a:t>
            </a:r>
            <a:r>
              <a:rPr lang="fr-BE" dirty="0" err="1" smtClean="0"/>
              <a:t>January</a:t>
            </a:r>
            <a:r>
              <a:rPr lang="fr-BE" dirty="0" smtClean="0"/>
              <a:t> 2018</a:t>
            </a:r>
          </a:p>
          <a:p>
            <a:endParaRPr lang="en-GB" dirty="0"/>
          </a:p>
        </p:txBody>
      </p:sp>
      <p:sp>
        <p:nvSpPr>
          <p:cNvPr id="4" name="Slide Number Placeholder 3"/>
          <p:cNvSpPr>
            <a:spLocks noGrp="1"/>
          </p:cNvSpPr>
          <p:nvPr>
            <p:ph type="sldNum" sz="quarter" idx="10"/>
          </p:nvPr>
        </p:nvSpPr>
        <p:spPr/>
        <p:txBody>
          <a:bodyPr/>
          <a:lstStyle/>
          <a:p>
            <a:fld id="{87D9A253-911E-43D4-862E-CC2EC45F53B4}" type="slidenum">
              <a:rPr lang="fr-BE" smtClean="0"/>
              <a:t>16</a:t>
            </a:fld>
            <a:endParaRPr lang="fr-BE"/>
          </a:p>
        </p:txBody>
      </p:sp>
    </p:spTree>
    <p:extLst>
      <p:ext uri="{BB962C8B-B14F-4D97-AF65-F5344CB8AC3E}">
        <p14:creationId xmlns:p14="http://schemas.microsoft.com/office/powerpoint/2010/main" val="1789686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rgbClr val="FF0000"/>
                </a:solidFill>
              </a:rPr>
              <a:t>&lt;5 HTA </a:t>
            </a:r>
            <a:r>
              <a:rPr lang="fr-BE" dirty="0" err="1" smtClean="0">
                <a:solidFill>
                  <a:srgbClr val="FF0000"/>
                </a:solidFill>
              </a:rPr>
              <a:t>assessing</a:t>
            </a:r>
            <a:r>
              <a:rPr lang="fr-BE" dirty="0" smtClean="0">
                <a:solidFill>
                  <a:srgbClr val="FF0000"/>
                </a:solidFill>
              </a:rPr>
              <a:t> the </a:t>
            </a:r>
            <a:r>
              <a:rPr lang="fr-BE" dirty="0" err="1" smtClean="0">
                <a:solidFill>
                  <a:srgbClr val="FF0000"/>
                </a:solidFill>
              </a:rPr>
              <a:t>same</a:t>
            </a:r>
            <a:r>
              <a:rPr lang="fr-BE" dirty="0" smtClean="0">
                <a:solidFill>
                  <a:srgbClr val="FF0000"/>
                </a:solidFill>
              </a:rPr>
              <a:t> technologies </a:t>
            </a:r>
            <a:r>
              <a:rPr lang="fr-BE" dirty="0" err="1" smtClean="0">
                <a:solidFill>
                  <a:srgbClr val="FF0000"/>
                </a:solidFill>
              </a:rPr>
              <a:t>within</a:t>
            </a:r>
            <a:r>
              <a:rPr lang="fr-BE" dirty="0" smtClean="0">
                <a:solidFill>
                  <a:srgbClr val="FF0000"/>
                </a:solidFill>
              </a:rPr>
              <a:t> the </a:t>
            </a:r>
            <a:r>
              <a:rPr lang="fr-BE" dirty="0" err="1" smtClean="0">
                <a:solidFill>
                  <a:srgbClr val="FF0000"/>
                </a:solidFill>
              </a:rPr>
              <a:t>same</a:t>
            </a:r>
            <a:r>
              <a:rPr lang="fr-BE" dirty="0" smtClean="0">
                <a:solidFill>
                  <a:srgbClr val="FF0000"/>
                </a:solidFill>
              </a:rPr>
              <a:t> </a:t>
            </a:r>
            <a:r>
              <a:rPr lang="fr-BE" dirty="0" err="1" smtClean="0">
                <a:solidFill>
                  <a:srgbClr val="FF0000"/>
                </a:solidFill>
              </a:rPr>
              <a:t>year</a:t>
            </a:r>
            <a:r>
              <a:rPr lang="fr-BE" dirty="0" smtClean="0">
                <a:solidFill>
                  <a:srgbClr val="FF0000"/>
                </a:solidFill>
              </a:rPr>
              <a:t>, but </a:t>
            </a:r>
            <a:r>
              <a:rPr lang="fr-BE" dirty="0" err="1" smtClean="0">
                <a:solidFill>
                  <a:srgbClr val="FF0000"/>
                </a:solidFill>
              </a:rPr>
              <a:t>with</a:t>
            </a:r>
            <a:r>
              <a:rPr lang="fr-BE" dirty="0" smtClean="0">
                <a:solidFill>
                  <a:srgbClr val="FF0000"/>
                </a:solidFill>
              </a:rPr>
              <a:t> </a:t>
            </a:r>
            <a:r>
              <a:rPr lang="fr-BE" dirty="0" err="1" smtClean="0">
                <a:solidFill>
                  <a:srgbClr val="FF0000"/>
                </a:solidFill>
              </a:rPr>
              <a:t>different</a:t>
            </a:r>
            <a:r>
              <a:rPr lang="fr-BE" dirty="0" smtClean="0">
                <a:solidFill>
                  <a:srgbClr val="FF0000"/>
                </a:solidFill>
              </a:rPr>
              <a:t> </a:t>
            </a:r>
            <a:r>
              <a:rPr lang="fr-BE" dirty="0" err="1" smtClean="0">
                <a:solidFill>
                  <a:srgbClr val="FF0000"/>
                </a:solidFill>
              </a:rPr>
              <a:t>purposes</a:t>
            </a:r>
            <a:r>
              <a:rPr lang="fr-BE" dirty="0" smtClean="0">
                <a:solidFill>
                  <a:srgbClr val="FF0000"/>
                </a:solidFill>
              </a:rPr>
              <a:t> and </a:t>
            </a:r>
            <a:r>
              <a:rPr lang="fr-BE" dirty="0" err="1" smtClean="0">
                <a:solidFill>
                  <a:srgbClr val="FF0000"/>
                </a:solidFill>
              </a:rPr>
              <a:t>different</a:t>
            </a:r>
            <a:r>
              <a:rPr lang="fr-BE" dirty="0" smtClean="0">
                <a:solidFill>
                  <a:srgbClr val="FF0000"/>
                </a:solidFill>
              </a:rPr>
              <a:t> </a:t>
            </a:r>
            <a:r>
              <a:rPr lang="fr-BE" dirty="0" err="1" smtClean="0">
                <a:solidFill>
                  <a:srgbClr val="FF0000"/>
                </a:solidFill>
              </a:rPr>
              <a:t>methodologies</a:t>
            </a:r>
            <a:endParaRPr lang="en-US" dirty="0" smtClean="0">
              <a:solidFill>
                <a:srgbClr val="FF0000"/>
              </a:solidFill>
            </a:endParaRPr>
          </a:p>
          <a:p>
            <a:endParaRPr lang="en-GB" dirty="0" smtClean="0"/>
          </a:p>
          <a:p>
            <a:r>
              <a:rPr lang="en-GB" b="1" dirty="0" smtClean="0"/>
              <a:t>Big confusion with Pharma System</a:t>
            </a:r>
            <a:endParaRPr lang="en-GB" b="1" dirty="0"/>
          </a:p>
        </p:txBody>
      </p:sp>
      <p:sp>
        <p:nvSpPr>
          <p:cNvPr id="4" name="Slide Number Placeholder 3"/>
          <p:cNvSpPr>
            <a:spLocks noGrp="1"/>
          </p:cNvSpPr>
          <p:nvPr>
            <p:ph type="sldNum" sz="quarter" idx="10"/>
          </p:nvPr>
        </p:nvSpPr>
        <p:spPr/>
        <p:txBody>
          <a:bodyPr/>
          <a:lstStyle/>
          <a:p>
            <a:fld id="{87D9A253-911E-43D4-862E-CC2EC45F53B4}" type="slidenum">
              <a:rPr lang="fr-BE" smtClean="0"/>
              <a:t>17</a:t>
            </a:fld>
            <a:endParaRPr lang="fr-BE"/>
          </a:p>
        </p:txBody>
      </p:sp>
    </p:spTree>
    <p:extLst>
      <p:ext uri="{BB962C8B-B14F-4D97-AF65-F5344CB8AC3E}">
        <p14:creationId xmlns:p14="http://schemas.microsoft.com/office/powerpoint/2010/main" val="3523735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Governance: Strategy link is missing (as decision makers are not in the Coordination Group (only technician). No idea on Stakeholder involvement.</a:t>
            </a:r>
          </a:p>
          <a:p>
            <a:pPr marL="228600" indent="-228600">
              <a:buAutoNum type="arabicPeriod"/>
            </a:pPr>
            <a:r>
              <a:rPr lang="en-US" dirty="0" smtClean="0"/>
              <a:t>Heart of the text. Clinical Evaluations will be done</a:t>
            </a:r>
            <a:r>
              <a:rPr lang="en-US" baseline="0" dirty="0" smtClean="0"/>
              <a:t> once and for all (member states will not have the opportunity to run a new clinical assessment). High risk????!!!! Ridiculous as precisely assessed by the MDR. A lot of unpredictability </a:t>
            </a:r>
          </a:p>
          <a:p>
            <a:pPr marL="228600" indent="-228600">
              <a:buAutoNum type="arabicPeriod"/>
            </a:pPr>
            <a:r>
              <a:rPr lang="en-US" baseline="0" dirty="0" smtClean="0"/>
              <a:t>Common rules in principle we agree … but in reality we will end up with a compilation of each country methodology</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0E11FF36-B016-407B-AFAB-404493B3D112}" type="slidenum">
              <a:rPr lang="en-US" smtClean="0"/>
              <a:t>18</a:t>
            </a:fld>
            <a:endParaRPr lang="en-US"/>
          </a:p>
        </p:txBody>
      </p:sp>
    </p:spTree>
    <p:extLst>
      <p:ext uri="{BB962C8B-B14F-4D97-AF65-F5344CB8AC3E}">
        <p14:creationId xmlns:p14="http://schemas.microsoft.com/office/powerpoint/2010/main" val="3978882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71550" lvl="1" indent="-285750">
              <a:buFont typeface="Wingdings" panose="05000000000000000000" pitchFamily="2" charset="2"/>
              <a:buChar char="Ø"/>
            </a:pPr>
            <a:r>
              <a:rPr lang="en-GB" dirty="0" smtClean="0"/>
              <a:t>1. </a:t>
            </a:r>
            <a:r>
              <a:rPr lang="fr-BE" sz="1800" dirty="0" err="1" smtClean="0">
                <a:solidFill>
                  <a:schemeClr val="tx2"/>
                </a:solidFill>
                <a:latin typeface="Arial" panose="020B0604020202020204" pitchFamily="34" charset="0"/>
                <a:cs typeface="Arial" panose="020B0604020202020204" pitchFamily="34" charset="0"/>
              </a:rPr>
              <a:t>Risk</a:t>
            </a:r>
            <a:r>
              <a:rPr lang="fr-BE" sz="1800" dirty="0" smtClean="0">
                <a:solidFill>
                  <a:schemeClr val="tx2"/>
                </a:solidFill>
                <a:latin typeface="Arial" panose="020B0604020202020204" pitchFamily="34" charset="0"/>
                <a:cs typeface="Arial" panose="020B0604020202020204" pitchFamily="34" charset="0"/>
              </a:rPr>
              <a:t> </a:t>
            </a:r>
            <a:r>
              <a:rPr lang="en-US" sz="1800" dirty="0" smtClean="0">
                <a:solidFill>
                  <a:schemeClr val="tx2"/>
                </a:solidFill>
                <a:latin typeface="Arial" panose="020B0604020202020204" pitchFamily="34" charset="0"/>
                <a:cs typeface="Arial" panose="020B0604020202020204" pitchFamily="34" charset="0"/>
              </a:rPr>
              <a:t>to </a:t>
            </a:r>
            <a:r>
              <a:rPr lang="en-US" sz="1800" dirty="0" err="1" smtClean="0">
                <a:solidFill>
                  <a:schemeClr val="tx2"/>
                </a:solidFill>
                <a:latin typeface="Arial" panose="020B0604020202020204" pitchFamily="34" charset="0"/>
                <a:cs typeface="Arial" panose="020B0604020202020204" pitchFamily="34" charset="0"/>
              </a:rPr>
              <a:t>jeopardise</a:t>
            </a:r>
            <a:r>
              <a:rPr lang="en-US" sz="1800" dirty="0" smtClean="0">
                <a:solidFill>
                  <a:schemeClr val="tx2"/>
                </a:solidFill>
                <a:latin typeface="Arial" panose="020B0604020202020204" pitchFamily="34" charset="0"/>
                <a:cs typeface="Arial" panose="020B0604020202020204" pitchFamily="34" charset="0"/>
              </a:rPr>
              <a:t> the well functioning </a:t>
            </a:r>
            <a:r>
              <a:rPr lang="fr-BE" sz="1800" dirty="0" err="1" smtClean="0">
                <a:solidFill>
                  <a:schemeClr val="tx2"/>
                </a:solidFill>
                <a:latin typeface="Arial" panose="020B0604020202020204" pitchFamily="34" charset="0"/>
                <a:cs typeface="Arial" panose="020B0604020202020204" pitchFamily="34" charset="0"/>
              </a:rPr>
              <a:t>access</a:t>
            </a:r>
            <a:r>
              <a:rPr lang="fr-BE" sz="1800" dirty="0" smtClean="0">
                <a:solidFill>
                  <a:schemeClr val="tx2"/>
                </a:solidFill>
                <a:latin typeface="Arial" panose="020B0604020202020204" pitchFamily="34" charset="0"/>
                <a:cs typeface="Arial" panose="020B0604020202020204" pitchFamily="34" charset="0"/>
              </a:rPr>
              <a:t> model for </a:t>
            </a:r>
            <a:r>
              <a:rPr lang="fr-BE" sz="1800" dirty="0" err="1" smtClean="0">
                <a:solidFill>
                  <a:schemeClr val="tx2"/>
                </a:solidFill>
                <a:latin typeface="Arial" panose="020B0604020202020204" pitchFamily="34" charset="0"/>
                <a:cs typeface="Arial" panose="020B0604020202020204" pitchFamily="34" charset="0"/>
              </a:rPr>
              <a:t>medical</a:t>
            </a:r>
            <a:r>
              <a:rPr lang="fr-BE" sz="1800" dirty="0" smtClean="0">
                <a:solidFill>
                  <a:schemeClr val="tx2"/>
                </a:solidFill>
                <a:latin typeface="Arial" panose="020B0604020202020204" pitchFamily="34" charset="0"/>
                <a:cs typeface="Arial" panose="020B0604020202020204" pitchFamily="34" charset="0"/>
              </a:rPr>
              <a:t> technologies</a:t>
            </a:r>
          </a:p>
          <a:p>
            <a:pPr marL="971550" lvl="1" indent="-285750">
              <a:buFont typeface="Wingdings" panose="05000000000000000000" pitchFamily="2" charset="2"/>
              <a:buChar char="Ø"/>
            </a:pPr>
            <a:r>
              <a:rPr lang="fr-BE" sz="1800" dirty="0" smtClean="0">
                <a:solidFill>
                  <a:schemeClr val="tx2"/>
                </a:solidFill>
                <a:latin typeface="Arial" panose="020B0604020202020204" pitchFamily="34" charset="0"/>
                <a:cs typeface="Arial" panose="020B0604020202020204" pitchFamily="34" charset="0"/>
              </a:rPr>
              <a:t>No </a:t>
            </a:r>
            <a:r>
              <a:rPr lang="fr-BE" sz="1800" dirty="0" err="1" smtClean="0">
                <a:solidFill>
                  <a:schemeClr val="tx2"/>
                </a:solidFill>
                <a:latin typeface="Arial" panose="020B0604020202020204" pitchFamily="34" charset="0"/>
                <a:cs typeface="Arial" panose="020B0604020202020204" pitchFamily="34" charset="0"/>
              </a:rPr>
              <a:t>expected</a:t>
            </a:r>
            <a:r>
              <a:rPr lang="fr-BE" sz="1800" dirty="0" smtClean="0">
                <a:solidFill>
                  <a:schemeClr val="tx2"/>
                </a:solidFill>
                <a:latin typeface="Arial" panose="020B0604020202020204" pitchFamily="34" charset="0"/>
                <a:cs typeface="Arial" panose="020B0604020202020204" pitchFamily="34" charset="0"/>
              </a:rPr>
              <a:t> value to Europe </a:t>
            </a:r>
            <a:r>
              <a:rPr lang="fr-BE" sz="1800" dirty="0" err="1" smtClean="0">
                <a:solidFill>
                  <a:schemeClr val="tx2"/>
                </a:solidFill>
                <a:latin typeface="Arial" panose="020B0604020202020204" pitchFamily="34" charset="0"/>
                <a:cs typeface="Arial" panose="020B0604020202020204" pitchFamily="34" charset="0"/>
              </a:rPr>
              <a:t>nor</a:t>
            </a:r>
            <a:r>
              <a:rPr lang="fr-BE" sz="1800" dirty="0" smtClean="0">
                <a:solidFill>
                  <a:schemeClr val="tx2"/>
                </a:solidFill>
                <a:latin typeface="Arial" panose="020B0604020202020204" pitchFamily="34" charset="0"/>
                <a:cs typeface="Arial" panose="020B0604020202020204" pitchFamily="34" charset="0"/>
              </a:rPr>
              <a:t> Member States’ objectives (</a:t>
            </a:r>
            <a:r>
              <a:rPr lang="fr-BE" sz="1800" dirty="0" err="1" smtClean="0">
                <a:solidFill>
                  <a:schemeClr val="tx2"/>
                </a:solidFill>
                <a:latin typeface="Arial" panose="020B0604020202020204" pitchFamily="34" charset="0"/>
                <a:cs typeface="Arial" panose="020B0604020202020204" pitchFamily="34" charset="0"/>
              </a:rPr>
              <a:t>sustainability</a:t>
            </a:r>
            <a:r>
              <a:rPr lang="fr-BE" sz="1800" dirty="0" smtClean="0">
                <a:solidFill>
                  <a:schemeClr val="tx2"/>
                </a:solidFill>
                <a:latin typeface="Arial" panose="020B0604020202020204" pitchFamily="34" charset="0"/>
                <a:cs typeface="Arial" panose="020B0604020202020204" pitchFamily="34" charset="0"/>
              </a:rPr>
              <a:t> of </a:t>
            </a:r>
            <a:r>
              <a:rPr lang="fr-BE" sz="1800" dirty="0" err="1" smtClean="0">
                <a:solidFill>
                  <a:schemeClr val="tx2"/>
                </a:solidFill>
                <a:latin typeface="Arial" panose="020B0604020202020204" pitchFamily="34" charset="0"/>
                <a:cs typeface="Arial" panose="020B0604020202020204" pitchFamily="34" charset="0"/>
              </a:rPr>
              <a:t>healthsystems</a:t>
            </a:r>
            <a:r>
              <a:rPr lang="fr-BE" sz="1800" dirty="0" smtClean="0">
                <a:solidFill>
                  <a:schemeClr val="tx2"/>
                </a:solidFill>
                <a:latin typeface="Arial" panose="020B0604020202020204" pitchFamily="34" charset="0"/>
                <a:cs typeface="Arial" panose="020B0604020202020204" pitchFamily="34" charset="0"/>
              </a:rPr>
              <a:t>, </a:t>
            </a:r>
            <a:r>
              <a:rPr lang="fr-BE" sz="1800" dirty="0" err="1" smtClean="0">
                <a:solidFill>
                  <a:schemeClr val="tx2"/>
                </a:solidFill>
                <a:latin typeface="Arial" panose="020B0604020202020204" pitchFamily="34" charset="0"/>
                <a:cs typeface="Arial" panose="020B0604020202020204" pitchFamily="34" charset="0"/>
              </a:rPr>
              <a:t>access</a:t>
            </a:r>
            <a:r>
              <a:rPr lang="fr-BE" sz="1800" dirty="0" smtClean="0">
                <a:solidFill>
                  <a:schemeClr val="tx2"/>
                </a:solidFill>
                <a:latin typeface="Arial" panose="020B0604020202020204" pitchFamily="34" charset="0"/>
                <a:cs typeface="Arial" panose="020B0604020202020204" pitchFamily="34" charset="0"/>
              </a:rPr>
              <a:t>)</a:t>
            </a:r>
            <a:r>
              <a:rPr lang="fr-BE" sz="1800" dirty="0" smtClean="0">
                <a:latin typeface="Arial" panose="020B0604020202020204" pitchFamily="34" charset="0"/>
                <a:cs typeface="Arial" panose="020B0604020202020204" pitchFamily="34" charset="0"/>
              </a:rPr>
              <a:t>.</a:t>
            </a:r>
          </a:p>
          <a:p>
            <a:pPr marL="971550" lvl="1" indent="-285750">
              <a:buFont typeface="Wingdings" panose="05000000000000000000" pitchFamily="2" charset="2"/>
              <a:buChar char="Ø"/>
            </a:pPr>
            <a:r>
              <a:rPr lang="fr-BE" sz="1800" dirty="0" smtClean="0">
                <a:solidFill>
                  <a:schemeClr val="tx2"/>
                </a:solidFill>
                <a:latin typeface="Arial" panose="020B0604020202020204" pitchFamily="34" charset="0"/>
                <a:cs typeface="Arial" panose="020B0604020202020204" pitchFamily="34" charset="0"/>
              </a:rPr>
              <a:t>Extra layer of </a:t>
            </a:r>
            <a:r>
              <a:rPr lang="fr-BE" sz="1800" dirty="0" err="1" smtClean="0">
                <a:solidFill>
                  <a:schemeClr val="tx2"/>
                </a:solidFill>
                <a:latin typeface="Arial" panose="020B0604020202020204" pitchFamily="34" charset="0"/>
                <a:cs typeface="Arial" panose="020B0604020202020204" pitchFamily="34" charset="0"/>
              </a:rPr>
              <a:t>mandatory</a:t>
            </a:r>
            <a:r>
              <a:rPr lang="fr-BE" sz="1800" dirty="0" smtClean="0">
                <a:solidFill>
                  <a:schemeClr val="tx2"/>
                </a:solidFill>
                <a:latin typeface="Arial" panose="020B0604020202020204" pitchFamily="34" charset="0"/>
                <a:cs typeface="Arial" panose="020B0604020202020204" pitchFamily="34" charset="0"/>
              </a:rPr>
              <a:t> joint </a:t>
            </a:r>
            <a:r>
              <a:rPr lang="fr-BE" sz="1800" dirty="0" err="1" smtClean="0">
                <a:solidFill>
                  <a:schemeClr val="tx2"/>
                </a:solidFill>
                <a:latin typeface="Arial" panose="020B0604020202020204" pitchFamily="34" charset="0"/>
                <a:cs typeface="Arial" panose="020B0604020202020204" pitchFamily="34" charset="0"/>
              </a:rPr>
              <a:t>clinical</a:t>
            </a:r>
            <a:r>
              <a:rPr lang="fr-BE" sz="1800" dirty="0" smtClean="0">
                <a:solidFill>
                  <a:schemeClr val="tx2"/>
                </a:solidFill>
                <a:latin typeface="Arial" panose="020B0604020202020204" pitchFamily="34" charset="0"/>
                <a:cs typeface="Arial" panose="020B0604020202020204" pitchFamily="34" charset="0"/>
              </a:rPr>
              <a:t> </a:t>
            </a:r>
            <a:r>
              <a:rPr lang="fr-BE" sz="1800" dirty="0" err="1" smtClean="0">
                <a:solidFill>
                  <a:schemeClr val="tx2"/>
                </a:solidFill>
                <a:latin typeface="Arial" panose="020B0604020202020204" pitchFamily="34" charset="0"/>
                <a:cs typeface="Arial" panose="020B0604020202020204" pitchFamily="34" charset="0"/>
              </a:rPr>
              <a:t>assessment</a:t>
            </a:r>
            <a:r>
              <a:rPr lang="fr-BE" sz="1800" dirty="0" smtClean="0">
                <a:solidFill>
                  <a:schemeClr val="tx2"/>
                </a:solidFill>
                <a:latin typeface="Arial" panose="020B0604020202020204" pitchFamily="34" charset="0"/>
                <a:cs typeface="Arial" panose="020B0604020202020204" pitchFamily="34" charset="0"/>
              </a:rPr>
              <a:t> for </a:t>
            </a:r>
            <a:r>
              <a:rPr lang="fr-BE" sz="1800" dirty="0" err="1" smtClean="0">
                <a:solidFill>
                  <a:schemeClr val="tx2"/>
                </a:solidFill>
                <a:latin typeface="Arial" panose="020B0604020202020204" pitchFamily="34" charset="0"/>
                <a:cs typeface="Arial" panose="020B0604020202020204" pitchFamily="34" charset="0"/>
              </a:rPr>
              <a:t>selected</a:t>
            </a:r>
            <a:r>
              <a:rPr lang="fr-BE" sz="1800" dirty="0" smtClean="0">
                <a:solidFill>
                  <a:schemeClr val="tx2"/>
                </a:solidFill>
                <a:latin typeface="Arial" panose="020B0604020202020204" pitchFamily="34" charset="0"/>
                <a:cs typeface="Arial" panose="020B0604020202020204" pitchFamily="34" charset="0"/>
              </a:rPr>
              <a:t> technologies</a:t>
            </a:r>
          </a:p>
          <a:p>
            <a:pPr marL="971550" lvl="1" indent="-285750">
              <a:buFont typeface="Wingdings" panose="05000000000000000000" pitchFamily="2" charset="2"/>
              <a:buChar char="Ø"/>
            </a:pPr>
            <a:r>
              <a:rPr lang="fr-BE" sz="1800" dirty="0" err="1" smtClean="0">
                <a:solidFill>
                  <a:schemeClr val="tx2"/>
                </a:solidFill>
                <a:latin typeface="Arial" panose="020B0604020202020204" pitchFamily="34" charset="0"/>
                <a:cs typeface="Arial" panose="020B0604020202020204" pitchFamily="34" charset="0"/>
              </a:rPr>
              <a:t>Selection</a:t>
            </a:r>
            <a:r>
              <a:rPr lang="fr-BE" sz="1800" dirty="0" smtClean="0">
                <a:solidFill>
                  <a:schemeClr val="tx2"/>
                </a:solidFill>
                <a:latin typeface="Arial" panose="020B0604020202020204" pitchFamily="34" charset="0"/>
                <a:cs typeface="Arial" panose="020B0604020202020204" pitchFamily="34" charset="0"/>
              </a:rPr>
              <a:t> </a:t>
            </a:r>
            <a:r>
              <a:rPr lang="fr-BE" sz="1800" dirty="0" err="1" smtClean="0">
                <a:solidFill>
                  <a:schemeClr val="tx2"/>
                </a:solidFill>
                <a:latin typeface="Arial" panose="020B0604020202020204" pitchFamily="34" charset="0"/>
                <a:cs typeface="Arial" panose="020B0604020202020204" pitchFamily="34" charset="0"/>
              </a:rPr>
              <a:t>criteria</a:t>
            </a:r>
            <a:r>
              <a:rPr lang="fr-BE" sz="1800" dirty="0" smtClean="0">
                <a:solidFill>
                  <a:schemeClr val="tx2"/>
                </a:solidFill>
                <a:latin typeface="Arial" panose="020B0604020202020204" pitchFamily="34" charset="0"/>
                <a:cs typeface="Arial" panose="020B0604020202020204" pitchFamily="34" charset="0"/>
              </a:rPr>
              <a:t> for collaborative </a:t>
            </a:r>
            <a:r>
              <a:rPr lang="fr-BE" sz="1800" dirty="0" err="1" smtClean="0">
                <a:solidFill>
                  <a:schemeClr val="tx2"/>
                </a:solidFill>
                <a:latin typeface="Arial" panose="020B0604020202020204" pitchFamily="34" charset="0"/>
                <a:cs typeface="Arial" panose="020B0604020202020204" pitchFamily="34" charset="0"/>
              </a:rPr>
              <a:t>assessment</a:t>
            </a:r>
            <a:r>
              <a:rPr lang="fr-BE" sz="1800" dirty="0" smtClean="0">
                <a:solidFill>
                  <a:schemeClr val="tx2"/>
                </a:solidFill>
                <a:latin typeface="Arial" panose="020B0604020202020204" pitchFamily="34" charset="0"/>
                <a:cs typeface="Arial" panose="020B0604020202020204" pitchFamily="34" charset="0"/>
              </a:rPr>
              <a:t> -&gt; continues </a:t>
            </a:r>
            <a:r>
              <a:rPr lang="fr-BE" sz="1800" dirty="0" err="1" smtClean="0">
                <a:solidFill>
                  <a:schemeClr val="tx2"/>
                </a:solidFill>
                <a:latin typeface="Arial" panose="020B0604020202020204" pitchFamily="34" charset="0"/>
                <a:cs typeface="Arial" panose="020B0604020202020204" pitchFamily="34" charset="0"/>
              </a:rPr>
              <a:t>current</a:t>
            </a:r>
            <a:r>
              <a:rPr lang="fr-BE" sz="1800" dirty="0" smtClean="0">
                <a:solidFill>
                  <a:schemeClr val="tx2"/>
                </a:solidFill>
                <a:latin typeface="Arial" panose="020B0604020202020204" pitchFamily="34" charset="0"/>
                <a:cs typeface="Arial" panose="020B0604020202020204" pitchFamily="34" charset="0"/>
              </a:rPr>
              <a:t> </a:t>
            </a:r>
            <a:r>
              <a:rPr lang="fr-BE" sz="1800" dirty="0" err="1" smtClean="0">
                <a:solidFill>
                  <a:schemeClr val="tx2"/>
                </a:solidFill>
                <a:latin typeface="Arial" panose="020B0604020202020204" pitchFamily="34" charset="0"/>
                <a:cs typeface="Arial" panose="020B0604020202020204" pitchFamily="34" charset="0"/>
              </a:rPr>
              <a:t>unpredictability</a:t>
            </a:r>
            <a:r>
              <a:rPr lang="fr-BE" sz="1800" dirty="0" smtClean="0">
                <a:solidFill>
                  <a:schemeClr val="tx2"/>
                </a:solidFill>
                <a:latin typeface="Arial" panose="020B0604020202020204" pitchFamily="34" charset="0"/>
                <a:cs typeface="Arial" panose="020B0604020202020204" pitchFamily="34" charset="0"/>
              </a:rPr>
              <a:t>, </a:t>
            </a:r>
            <a:r>
              <a:rPr lang="fr-BE" sz="1800" dirty="0" err="1" smtClean="0">
                <a:solidFill>
                  <a:schemeClr val="tx2"/>
                </a:solidFill>
                <a:latin typeface="Arial" panose="020B0604020202020204" pitchFamily="34" charset="0"/>
                <a:cs typeface="Arial" panose="020B0604020202020204" pitchFamily="34" charset="0"/>
              </a:rPr>
              <a:t>current</a:t>
            </a:r>
            <a:r>
              <a:rPr lang="fr-BE" sz="1800" dirty="0" smtClean="0">
                <a:solidFill>
                  <a:schemeClr val="tx2"/>
                </a:solidFill>
                <a:latin typeface="Arial" panose="020B0604020202020204" pitchFamily="34" charset="0"/>
                <a:cs typeface="Arial" panose="020B0604020202020204" pitchFamily="34" charset="0"/>
              </a:rPr>
              <a:t> </a:t>
            </a:r>
            <a:r>
              <a:rPr lang="fr-BE" sz="1800" dirty="0" err="1" smtClean="0">
                <a:solidFill>
                  <a:schemeClr val="tx2"/>
                </a:solidFill>
                <a:latin typeface="Arial" panose="020B0604020202020204" pitchFamily="34" charset="0"/>
                <a:cs typeface="Arial" panose="020B0604020202020204" pitchFamily="34" charset="0"/>
              </a:rPr>
              <a:t>dysfunctional</a:t>
            </a:r>
            <a:r>
              <a:rPr lang="fr-BE" sz="1800" dirty="0" smtClean="0">
                <a:solidFill>
                  <a:schemeClr val="tx2"/>
                </a:solidFill>
                <a:latin typeface="Arial" panose="020B0604020202020204" pitchFamily="34" charset="0"/>
                <a:cs typeface="Arial" panose="020B0604020202020204" pitchFamily="34" charset="0"/>
              </a:rPr>
              <a:t> </a:t>
            </a:r>
            <a:r>
              <a:rPr lang="fr-BE" sz="1800" dirty="0" err="1" smtClean="0">
                <a:solidFill>
                  <a:schemeClr val="tx2"/>
                </a:solidFill>
                <a:latin typeface="Arial" panose="020B0604020202020204" pitchFamily="34" charset="0"/>
                <a:cs typeface="Arial" panose="020B0604020202020204" pitchFamily="34" charset="0"/>
              </a:rPr>
              <a:t>cooperation</a:t>
            </a:r>
            <a:r>
              <a:rPr lang="fr-BE" sz="1800" dirty="0" smtClean="0">
                <a:solidFill>
                  <a:schemeClr val="tx2"/>
                </a:solidFill>
                <a:latin typeface="Arial" panose="020B0604020202020204" pitchFamily="34" charset="0"/>
                <a:cs typeface="Arial" panose="020B0604020202020204" pitchFamily="34" charset="0"/>
              </a:rPr>
              <a:t> </a:t>
            </a:r>
            <a:endParaRPr lang="fr-BE" sz="2000" dirty="0" smtClean="0">
              <a:latin typeface="Arial" panose="020B0604020202020204" pitchFamily="34" charset="0"/>
              <a:cs typeface="Arial" panose="020B0604020202020204" pitchFamily="34" charset="0"/>
            </a:endParaRPr>
          </a:p>
          <a:p>
            <a:pPr marL="971550" lvl="1" indent="-285750">
              <a:buFont typeface="Wingdings" panose="05000000000000000000" pitchFamily="2" charset="2"/>
              <a:buChar char="Ø"/>
            </a:pPr>
            <a:r>
              <a:rPr lang="en-GB" dirty="0" smtClean="0"/>
              <a:t>2. </a:t>
            </a:r>
            <a:r>
              <a:rPr lang="en-US" sz="1800" dirty="0" smtClean="0">
                <a:solidFill>
                  <a:schemeClr val="tx2"/>
                </a:solidFill>
                <a:latin typeface="Arial" panose="020B0604020202020204" pitchFamily="34" charset="0"/>
                <a:cs typeface="Arial" panose="020B0604020202020204" pitchFamily="34" charset="0"/>
              </a:rPr>
              <a:t>limitation of today’s existing range of choices of products/solutions available</a:t>
            </a:r>
            <a:endParaRPr lang="en-GB" sz="1800" dirty="0" smtClean="0">
              <a:solidFill>
                <a:schemeClr val="tx2"/>
              </a:solidFill>
              <a:latin typeface="Arial" panose="020B0604020202020204" pitchFamily="34" charset="0"/>
              <a:cs typeface="Arial" panose="020B0604020202020204" pitchFamily="34" charset="0"/>
            </a:endParaRPr>
          </a:p>
          <a:p>
            <a:pPr marL="971550" lvl="1" indent="-285750">
              <a:buFont typeface="Wingdings" panose="05000000000000000000" pitchFamily="2" charset="2"/>
              <a:buChar char="Ø"/>
            </a:pPr>
            <a:r>
              <a:rPr lang="en-US" sz="1800" dirty="0" smtClean="0">
                <a:solidFill>
                  <a:schemeClr val="tx2"/>
                </a:solidFill>
                <a:latin typeface="Arial" panose="020B0604020202020204" pitchFamily="34" charset="0"/>
                <a:cs typeface="Arial" panose="020B0604020202020204" pitchFamily="34" charset="0"/>
              </a:rPr>
              <a:t>pressure on SMEs no longer able to innovate due to extra financial and time resources with no reward for investment</a:t>
            </a:r>
            <a:endParaRPr lang="fr-BE" sz="1200" dirty="0" smtClean="0">
              <a:solidFill>
                <a:schemeClr val="tx2"/>
              </a:solidFill>
            </a:endParaRPr>
          </a:p>
          <a:p>
            <a:endParaRPr lang="en-GB" dirty="0"/>
          </a:p>
        </p:txBody>
      </p:sp>
      <p:sp>
        <p:nvSpPr>
          <p:cNvPr id="4" name="Slide Number Placeholder 3"/>
          <p:cNvSpPr>
            <a:spLocks noGrp="1"/>
          </p:cNvSpPr>
          <p:nvPr>
            <p:ph type="sldNum" sz="quarter" idx="10"/>
          </p:nvPr>
        </p:nvSpPr>
        <p:spPr/>
        <p:txBody>
          <a:bodyPr/>
          <a:lstStyle/>
          <a:p>
            <a:fld id="{87D9A253-911E-43D4-862E-CC2EC45F53B4}" type="slidenum">
              <a:rPr lang="fr-BE" smtClean="0"/>
              <a:t>19</a:t>
            </a:fld>
            <a:endParaRPr lang="fr-BE"/>
          </a:p>
        </p:txBody>
      </p:sp>
    </p:spTree>
    <p:extLst>
      <p:ext uri="{BB962C8B-B14F-4D97-AF65-F5344CB8AC3E}">
        <p14:creationId xmlns:p14="http://schemas.microsoft.com/office/powerpoint/2010/main" val="2376719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F31924-8C8A-424C-9129-CEFC40D7838B}"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22161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tandard cover">
    <p:spTree>
      <p:nvGrpSpPr>
        <p:cNvPr id="1" name=""/>
        <p:cNvGrpSpPr/>
        <p:nvPr/>
      </p:nvGrpSpPr>
      <p:grpSpPr>
        <a:xfrm>
          <a:off x="0" y="0"/>
          <a:ext cx="0" cy="0"/>
          <a:chOff x="0" y="0"/>
          <a:chExt cx="0" cy="0"/>
        </a:xfrm>
      </p:grpSpPr>
      <p:sp>
        <p:nvSpPr>
          <p:cNvPr id="2" name="Titre 1"/>
          <p:cNvSpPr>
            <a:spLocks noGrp="1"/>
          </p:cNvSpPr>
          <p:nvPr>
            <p:ph type="ctrTitle"/>
          </p:nvPr>
        </p:nvSpPr>
        <p:spPr>
          <a:xfrm>
            <a:off x="628649" y="657243"/>
            <a:ext cx="7982787" cy="2387600"/>
          </a:xfrm>
          <a:prstGeom prst="rect">
            <a:avLst/>
          </a:prstGeom>
        </p:spPr>
        <p:txBody>
          <a:bodyPr anchor="t"/>
          <a:lstStyle>
            <a:lvl1pPr algn="l">
              <a:defRPr sz="4500" b="1">
                <a:solidFill>
                  <a:schemeClr val="tx1"/>
                </a:solidFill>
                <a:latin typeface="Arial" panose="020B0604020202020204" pitchFamily="34" charset="0"/>
                <a:cs typeface="Arial" panose="020B0604020202020204" pitchFamily="34" charset="0"/>
              </a:defRPr>
            </a:lvl1pPr>
          </a:lstStyle>
          <a:p>
            <a:r>
              <a:rPr lang="fr-FR" dirty="0"/>
              <a:t>Modifiez le style du titre</a:t>
            </a:r>
          </a:p>
        </p:txBody>
      </p:sp>
      <p:sp>
        <p:nvSpPr>
          <p:cNvPr id="3" name="Sous-titre 2"/>
          <p:cNvSpPr>
            <a:spLocks noGrp="1"/>
          </p:cNvSpPr>
          <p:nvPr>
            <p:ph type="subTitle" idx="1" hasCustomPrompt="1"/>
          </p:nvPr>
        </p:nvSpPr>
        <p:spPr>
          <a:xfrm>
            <a:off x="628649" y="3300588"/>
            <a:ext cx="6858000" cy="1655762"/>
          </a:xfrm>
          <a:prstGeom prst="rect">
            <a:avLst/>
          </a:prstGeo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err="1"/>
              <a:t>Author</a:t>
            </a:r>
            <a:r>
              <a:rPr lang="fr-FR" dirty="0"/>
              <a:t> </a:t>
            </a:r>
            <a:r>
              <a:rPr lang="fr-FR" dirty="0" err="1"/>
              <a:t>name</a:t>
            </a:r>
            <a:endParaRPr lang="fr-FR" dirty="0"/>
          </a:p>
        </p:txBody>
      </p:sp>
    </p:spTree>
    <p:extLst>
      <p:ext uri="{BB962C8B-B14F-4D97-AF65-F5344CB8AC3E}">
        <p14:creationId xmlns:p14="http://schemas.microsoft.com/office/powerpoint/2010/main" val="2004792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0000" y="1080000"/>
            <a:ext cx="8208463" cy="548800"/>
          </a:xfrm>
          <a:prstGeom prst="rect">
            <a:avLst/>
          </a:prstGeom>
        </p:spPr>
        <p:txBody>
          <a:bodyPr/>
          <a:lstStyle/>
          <a:p>
            <a:r>
              <a:rPr lang="en-US"/>
              <a:t>Click to edit Master title style</a:t>
            </a:r>
            <a:endParaRPr lang="fr-BE"/>
          </a:p>
        </p:txBody>
      </p:sp>
      <p:sp>
        <p:nvSpPr>
          <p:cNvPr id="3" name="Content Placeholder 2"/>
          <p:cNvSpPr>
            <a:spLocks noGrp="1"/>
          </p:cNvSpPr>
          <p:nvPr>
            <p:ph idx="1"/>
          </p:nvPr>
        </p:nvSpPr>
        <p:spPr>
          <a:xfrm>
            <a:off x="540000" y="1728000"/>
            <a:ext cx="8208464" cy="4216344"/>
          </a:xfrm>
          <a:prstGeom prst="rect">
            <a:avLst/>
          </a:prstGeom>
        </p:spPr>
        <p:txBody>
          <a:bodyPr/>
          <a:lstStyle>
            <a:lvl1pPr>
              <a:spcBef>
                <a:spcPts val="400"/>
              </a:spcBef>
              <a:defRPr/>
            </a:lvl1pPr>
            <a:lvl2pPr>
              <a:spcBef>
                <a:spcPts val="400"/>
              </a:spcBef>
              <a:defRPr/>
            </a:lvl2pPr>
            <a:lvl3pPr>
              <a:spcBef>
                <a:spcPts val="400"/>
              </a:spcBef>
              <a:defRPr/>
            </a:lvl3pPr>
            <a:lvl4pPr>
              <a:spcBef>
                <a:spcPts val="400"/>
              </a:spcBef>
              <a:defRPr/>
            </a:lvl4pPr>
            <a:lvl5pPr>
              <a:spcBef>
                <a:spcPts val="4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dirty="0"/>
          </a:p>
        </p:txBody>
      </p:sp>
      <p:sp>
        <p:nvSpPr>
          <p:cNvPr id="5" name="Footer Placeholder 4"/>
          <p:cNvSpPr>
            <a:spLocks noGrp="1"/>
          </p:cNvSpPr>
          <p:nvPr>
            <p:ph type="ftr" sz="quarter" idx="11"/>
          </p:nvPr>
        </p:nvSpPr>
        <p:spPr>
          <a:xfrm>
            <a:off x="540000" y="6381328"/>
            <a:ext cx="3203887" cy="340147"/>
          </a:xfrm>
          <a:prstGeom prst="rect">
            <a:avLst/>
          </a:prstGeom>
        </p:spPr>
        <p:txBody>
          <a:bodyPr/>
          <a:lstStyle/>
          <a:p>
            <a:endParaRPr lang="en-GB" dirty="0"/>
          </a:p>
        </p:txBody>
      </p:sp>
      <p:sp>
        <p:nvSpPr>
          <p:cNvPr id="6" name="Slide Number Placeholder 5"/>
          <p:cNvSpPr>
            <a:spLocks noGrp="1"/>
          </p:cNvSpPr>
          <p:nvPr>
            <p:ph type="sldNum" sz="quarter" idx="12"/>
          </p:nvPr>
        </p:nvSpPr>
        <p:spPr>
          <a:xfrm>
            <a:off x="6660232" y="6473229"/>
            <a:ext cx="2098576" cy="340147"/>
          </a:xfrm>
          <a:prstGeom prst="rect">
            <a:avLst/>
          </a:prstGeom>
        </p:spPr>
        <p:txBody>
          <a:bodyPr/>
          <a:lstStyle/>
          <a:p>
            <a:fld id="{C53A96E2-84FA-427F-9D98-F2CBABE08DA0}" type="slidenum">
              <a:rPr lang="en-GB" smtClean="0"/>
              <a:pPr/>
              <a:t>‹#›</a:t>
            </a:fld>
            <a:endParaRPr lang="en-GB" dirty="0"/>
          </a:p>
        </p:txBody>
      </p:sp>
    </p:spTree>
    <p:extLst>
      <p:ext uri="{BB962C8B-B14F-4D97-AF65-F5344CB8AC3E}">
        <p14:creationId xmlns:p14="http://schemas.microsoft.com/office/powerpoint/2010/main" val="255749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chapter slide purple">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stretch>
            <a:fillRect/>
          </a:stretch>
        </p:blipFill>
        <p:spPr>
          <a:xfrm>
            <a:off x="0" y="0"/>
            <a:ext cx="9143999" cy="6858000"/>
          </a:xfrm>
          <a:prstGeom prst="rect">
            <a:avLst/>
          </a:prstGeom>
        </p:spPr>
      </p:pic>
      <p:sp>
        <p:nvSpPr>
          <p:cNvPr id="7" name="Espace réservé du titre 1"/>
          <p:cNvSpPr>
            <a:spLocks noGrp="1"/>
          </p:cNvSpPr>
          <p:nvPr>
            <p:ph type="title" hasCustomPrompt="1"/>
          </p:nvPr>
        </p:nvSpPr>
        <p:spPr>
          <a:xfrm>
            <a:off x="2418931" y="3759777"/>
            <a:ext cx="6053504" cy="499032"/>
          </a:xfrm>
          <a:prstGeom prst="rect">
            <a:avLst/>
          </a:prstGeom>
        </p:spPr>
        <p:txBody>
          <a:bodyPr vert="horz" lIns="91440" tIns="45720" rIns="91440" bIns="45720" rtlCol="0" anchor="t">
            <a:noAutofit/>
          </a:bodyPr>
          <a:lstStyle>
            <a:lvl1pPr>
              <a:defRPr sz="3500" b="1" baseline="0"/>
            </a:lvl1pPr>
          </a:lstStyle>
          <a:p>
            <a:r>
              <a:rPr lang="fr-FR" dirty="0" err="1"/>
              <a:t>Chapter</a:t>
            </a:r>
            <a:r>
              <a:rPr lang="fr-FR" dirty="0"/>
              <a:t> one</a:t>
            </a:r>
          </a:p>
        </p:txBody>
      </p:sp>
      <p:sp>
        <p:nvSpPr>
          <p:cNvPr id="12" name="Espace réservé du texte 11"/>
          <p:cNvSpPr>
            <a:spLocks noGrp="1"/>
          </p:cNvSpPr>
          <p:nvPr>
            <p:ph type="body" sz="quarter" idx="10" hasCustomPrompt="1"/>
          </p:nvPr>
        </p:nvSpPr>
        <p:spPr>
          <a:xfrm>
            <a:off x="2408883" y="4471988"/>
            <a:ext cx="6063552" cy="1436687"/>
          </a:xfrm>
          <a:prstGeom prst="rect">
            <a:avLst/>
          </a:prstGeom>
        </p:spPr>
        <p:txBody>
          <a:bodyPr/>
          <a:lstStyle>
            <a:lvl1pPr marL="0" indent="0">
              <a:buNone/>
              <a:defRPr sz="3500" baseline="0">
                <a:solidFill>
                  <a:schemeClr val="bg1"/>
                </a:solidFill>
                <a:latin typeface="Arial" panose="020B0604020202020204" pitchFamily="34" charset="0"/>
                <a:cs typeface="Arial" panose="020B0604020202020204" pitchFamily="34" charset="0"/>
              </a:defRPr>
            </a:lvl1pPr>
            <a:lvl2pPr>
              <a:defRPr sz="3500">
                <a:solidFill>
                  <a:schemeClr val="bg1"/>
                </a:solidFill>
                <a:latin typeface="Arial" panose="020B0604020202020204" pitchFamily="34" charset="0"/>
                <a:cs typeface="Arial" panose="020B0604020202020204" pitchFamily="34" charset="0"/>
              </a:defRPr>
            </a:lvl2pPr>
            <a:lvl3pPr>
              <a:defRPr sz="3500">
                <a:solidFill>
                  <a:schemeClr val="bg1"/>
                </a:solidFill>
                <a:latin typeface="Arial" panose="020B0604020202020204" pitchFamily="34" charset="0"/>
                <a:cs typeface="Arial" panose="020B0604020202020204" pitchFamily="34" charset="0"/>
              </a:defRPr>
            </a:lvl3pPr>
            <a:lvl4pPr>
              <a:defRPr sz="3500">
                <a:solidFill>
                  <a:schemeClr val="bg1"/>
                </a:solidFill>
                <a:latin typeface="Arial" panose="020B0604020202020204" pitchFamily="34" charset="0"/>
                <a:cs typeface="Arial" panose="020B0604020202020204" pitchFamily="34" charset="0"/>
              </a:defRPr>
            </a:lvl4pPr>
            <a:lvl5pPr>
              <a:defRPr sz="3500">
                <a:solidFill>
                  <a:schemeClr val="bg1"/>
                </a:solidFill>
                <a:latin typeface="Arial" panose="020B0604020202020204" pitchFamily="34" charset="0"/>
                <a:cs typeface="Arial" panose="020B0604020202020204" pitchFamily="34" charset="0"/>
              </a:defRPr>
            </a:lvl5pPr>
          </a:lstStyle>
          <a:p>
            <a:pPr lvl="0"/>
            <a:r>
              <a:rPr lang="fr-FR" dirty="0"/>
              <a:t>This </a:t>
            </a:r>
            <a:r>
              <a:rPr lang="fr-FR" dirty="0" err="1"/>
              <a:t>is</a:t>
            </a:r>
            <a:r>
              <a:rPr lang="fr-FR" dirty="0"/>
              <a:t> the </a:t>
            </a:r>
            <a:r>
              <a:rPr lang="fr-FR" dirty="0" err="1"/>
              <a:t>chapter</a:t>
            </a:r>
            <a:r>
              <a:rPr lang="fr-FR" dirty="0"/>
              <a:t> </a:t>
            </a:r>
            <a:r>
              <a:rPr lang="fr-FR" dirty="0" err="1"/>
              <a:t>title</a:t>
            </a:r>
            <a:endParaRPr lang="fr-FR" dirty="0"/>
          </a:p>
        </p:txBody>
      </p:sp>
      <p:sp>
        <p:nvSpPr>
          <p:cNvPr id="6" name="Rectangle 5"/>
          <p:cNvSpPr/>
          <p:nvPr userDrawn="1"/>
        </p:nvSpPr>
        <p:spPr>
          <a:xfrm>
            <a:off x="7177720" y="6443928"/>
            <a:ext cx="1955129" cy="4158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 4"/>
          <p:cNvPicPr>
            <a:picLocks noChangeAspect="1"/>
          </p:cNvPicPr>
          <p:nvPr userDrawn="1"/>
        </p:nvPicPr>
        <p:blipFill>
          <a:blip r:embed="rId3"/>
          <a:stretch>
            <a:fillRect/>
          </a:stretch>
        </p:blipFill>
        <p:spPr>
          <a:xfrm>
            <a:off x="7323720" y="6512157"/>
            <a:ext cx="1574555" cy="262877"/>
          </a:xfrm>
          <a:prstGeom prst="rect">
            <a:avLst/>
          </a:prstGeom>
        </p:spPr>
      </p:pic>
      <p:cxnSp>
        <p:nvCxnSpPr>
          <p:cNvPr id="9" name="Connecteur droit 11"/>
          <p:cNvCxnSpPr/>
          <p:nvPr userDrawn="1"/>
        </p:nvCxnSpPr>
        <p:spPr>
          <a:xfrm>
            <a:off x="7187083" y="6532477"/>
            <a:ext cx="0" cy="2418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Imag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25510" y="6513945"/>
            <a:ext cx="1574551" cy="262877"/>
          </a:xfrm>
          <a:prstGeom prst="rect">
            <a:avLst/>
          </a:prstGeom>
        </p:spPr>
      </p:pic>
      <p:cxnSp>
        <p:nvCxnSpPr>
          <p:cNvPr id="13" name="Connecteur droit 11"/>
          <p:cNvCxnSpPr/>
          <p:nvPr userDrawn="1"/>
        </p:nvCxnSpPr>
        <p:spPr>
          <a:xfrm>
            <a:off x="7188871" y="6534265"/>
            <a:ext cx="0" cy="2418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0914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purple">
    <p:spTree>
      <p:nvGrpSpPr>
        <p:cNvPr id="1" name=""/>
        <p:cNvGrpSpPr/>
        <p:nvPr/>
      </p:nvGrpSpPr>
      <p:grpSpPr>
        <a:xfrm>
          <a:off x="0" y="0"/>
          <a:ext cx="0" cy="0"/>
          <a:chOff x="0" y="0"/>
          <a:chExt cx="0" cy="0"/>
        </a:xfrm>
      </p:grpSpPr>
      <p:sp>
        <p:nvSpPr>
          <p:cNvPr id="22" name="Rectangle 21"/>
          <p:cNvSpPr/>
          <p:nvPr userDrawn="1"/>
        </p:nvSpPr>
        <p:spPr>
          <a:xfrm>
            <a:off x="1788" y="6443928"/>
            <a:ext cx="9144000" cy="4158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userDrawn="1"/>
        </p:nvSpPr>
        <p:spPr>
          <a:xfrm>
            <a:off x="7177720" y="6443928"/>
            <a:ext cx="1955129" cy="4158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ctrTitle"/>
          </p:nvPr>
        </p:nvSpPr>
        <p:spPr>
          <a:xfrm>
            <a:off x="329083" y="187866"/>
            <a:ext cx="6858000" cy="505470"/>
          </a:xfrm>
          <a:prstGeom prst="rect">
            <a:avLst/>
          </a:prstGeom>
        </p:spPr>
        <p:txBody>
          <a:bodyPr anchor="t"/>
          <a:lstStyle>
            <a:lvl1pPr algn="l">
              <a:defRPr sz="2500">
                <a:solidFill>
                  <a:schemeClr val="tx2"/>
                </a:solidFill>
                <a:latin typeface="Arial" panose="020B0604020202020204" pitchFamily="34" charset="0"/>
                <a:cs typeface="Arial" panose="020B0604020202020204" pitchFamily="34" charset="0"/>
              </a:defRPr>
            </a:lvl1pPr>
          </a:lstStyle>
          <a:p>
            <a:r>
              <a:rPr lang="fr-FR" dirty="0"/>
              <a:t>Modifiez le style du titre</a:t>
            </a:r>
          </a:p>
        </p:txBody>
      </p:sp>
      <p:sp>
        <p:nvSpPr>
          <p:cNvPr id="8" name="Espace réservé du texte 7"/>
          <p:cNvSpPr>
            <a:spLocks noGrp="1"/>
          </p:cNvSpPr>
          <p:nvPr>
            <p:ph type="body" sz="quarter" idx="13" hasCustomPrompt="1"/>
          </p:nvPr>
        </p:nvSpPr>
        <p:spPr>
          <a:xfrm>
            <a:off x="328613" y="1035050"/>
            <a:ext cx="8355012" cy="492299"/>
          </a:xfrm>
          <a:prstGeom prst="rect">
            <a:avLst/>
          </a:prstGeom>
        </p:spPr>
        <p:txBody>
          <a:bodyPr/>
          <a:lstStyle>
            <a:lvl1pPr marL="0" indent="0">
              <a:buNone/>
              <a:defRPr sz="2500" b="1" baseline="0">
                <a:solidFill>
                  <a:schemeClr val="tx2"/>
                </a:solidFill>
                <a:latin typeface="Arial" panose="020B0604020202020204" pitchFamily="34" charset="0"/>
                <a:cs typeface="Arial" panose="020B0604020202020204" pitchFamily="34" charset="0"/>
              </a:defRPr>
            </a:lvl1pPr>
          </a:lstStyle>
          <a:p>
            <a:pPr lvl="0"/>
            <a:r>
              <a:rPr lang="fr-FR" dirty="0" err="1"/>
              <a:t>Title</a:t>
            </a:r>
            <a:r>
              <a:rPr lang="fr-FR" dirty="0"/>
              <a:t> </a:t>
            </a:r>
            <a:r>
              <a:rPr lang="fr-FR" dirty="0" err="1"/>
              <a:t>level</a:t>
            </a:r>
            <a:r>
              <a:rPr lang="fr-FR" dirty="0"/>
              <a:t> 1</a:t>
            </a:r>
          </a:p>
        </p:txBody>
      </p:sp>
      <p:sp>
        <p:nvSpPr>
          <p:cNvPr id="9" name="Espace réservé du texte 7"/>
          <p:cNvSpPr>
            <a:spLocks noGrp="1"/>
          </p:cNvSpPr>
          <p:nvPr>
            <p:ph type="body" sz="quarter" idx="14" hasCustomPrompt="1"/>
          </p:nvPr>
        </p:nvSpPr>
        <p:spPr>
          <a:xfrm>
            <a:off x="327873" y="1760206"/>
            <a:ext cx="8355012" cy="492299"/>
          </a:xfrm>
          <a:prstGeom prst="rect">
            <a:avLst/>
          </a:prstGeom>
        </p:spPr>
        <p:txBody>
          <a:bodyPr/>
          <a:lstStyle>
            <a:lvl1pPr marL="0" indent="0">
              <a:buNone/>
              <a:defRPr sz="2000" b="1" i="1" baseline="0">
                <a:solidFill>
                  <a:schemeClr val="tx2"/>
                </a:solidFill>
                <a:latin typeface="Arial" panose="020B0604020202020204" pitchFamily="34" charset="0"/>
                <a:cs typeface="Arial" panose="020B0604020202020204" pitchFamily="34" charset="0"/>
              </a:defRPr>
            </a:lvl1pPr>
          </a:lstStyle>
          <a:p>
            <a:pPr lvl="0"/>
            <a:r>
              <a:rPr lang="fr-FR" dirty="0" err="1"/>
              <a:t>Title</a:t>
            </a:r>
            <a:r>
              <a:rPr lang="fr-FR" dirty="0"/>
              <a:t> </a:t>
            </a:r>
            <a:r>
              <a:rPr lang="fr-FR" dirty="0" err="1"/>
              <a:t>level</a:t>
            </a:r>
            <a:r>
              <a:rPr lang="fr-FR" dirty="0"/>
              <a:t> 2</a:t>
            </a:r>
          </a:p>
        </p:txBody>
      </p:sp>
      <p:sp>
        <p:nvSpPr>
          <p:cNvPr id="10" name="Espace réservé du texte 4"/>
          <p:cNvSpPr>
            <a:spLocks noGrp="1"/>
          </p:cNvSpPr>
          <p:nvPr>
            <p:ph type="body" sz="quarter" idx="15"/>
          </p:nvPr>
        </p:nvSpPr>
        <p:spPr>
          <a:xfrm>
            <a:off x="328613" y="2522538"/>
            <a:ext cx="8355012" cy="3532187"/>
          </a:xfrm>
          <a:prstGeom prst="rect">
            <a:avLst/>
          </a:prstGeom>
        </p:spPr>
        <p:txBody>
          <a:bodyPr/>
          <a:lstStyle>
            <a:lvl1pPr marL="228600" indent="-228600">
              <a:buFontTx/>
              <a:buBlip>
                <a:blip r:embed="rId2"/>
              </a:buBlip>
              <a:defRPr sz="1800">
                <a:solidFill>
                  <a:schemeClr val="tx2"/>
                </a:solidFill>
                <a:latin typeface="Arial" panose="020B0604020202020204" pitchFamily="34" charset="0"/>
                <a:cs typeface="Arial" panose="020B0604020202020204" pitchFamily="34" charset="0"/>
              </a:defRPr>
            </a:lvl1pPr>
            <a:lvl2pPr marL="685800" indent="-228600">
              <a:buFontTx/>
              <a:buBlip>
                <a:blip r:embed="rId2"/>
              </a:buBlip>
              <a:defRPr sz="1800">
                <a:solidFill>
                  <a:schemeClr val="tx2"/>
                </a:solidFill>
                <a:latin typeface="Arial" panose="020B0604020202020204" pitchFamily="34" charset="0"/>
                <a:cs typeface="Arial" panose="020B0604020202020204" pitchFamily="34" charset="0"/>
              </a:defRPr>
            </a:lvl2pPr>
            <a:lvl3pPr marL="1143000" indent="-228600">
              <a:buFontTx/>
              <a:buBlip>
                <a:blip r:embed="rId2"/>
              </a:buBlip>
              <a:defRPr sz="1600">
                <a:solidFill>
                  <a:schemeClr val="tx2"/>
                </a:solidFill>
                <a:latin typeface="Arial" panose="020B0604020202020204" pitchFamily="34" charset="0"/>
                <a:cs typeface="Arial" panose="020B0604020202020204" pitchFamily="34" charset="0"/>
              </a:defRPr>
            </a:lvl3pPr>
            <a:lvl4pPr marL="1600200" indent="-228600">
              <a:buFontTx/>
              <a:buBlip>
                <a:blip r:embed="rId2"/>
              </a:buBlip>
              <a:defRPr sz="1400">
                <a:solidFill>
                  <a:schemeClr val="tx2"/>
                </a:solidFill>
                <a:latin typeface="Arial" panose="020B0604020202020204" pitchFamily="34" charset="0"/>
                <a:cs typeface="Arial" panose="020B0604020202020204" pitchFamily="34" charset="0"/>
              </a:defRPr>
            </a:lvl4pPr>
            <a:lvl5pPr marL="2057400" indent="-228600">
              <a:buFontTx/>
              <a:buBlip>
                <a:blip r:embed="rId2"/>
              </a:buBlip>
              <a:defRPr sz="1200">
                <a:solidFill>
                  <a:schemeClr val="tx2"/>
                </a:solidFill>
                <a:latin typeface="Arial" panose="020B0604020202020204" pitchFamily="34" charset="0"/>
                <a:cs typeface="Arial" panose="020B0604020202020204" pitchFamily="34" charset="0"/>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16" name="Image 4"/>
          <p:cNvPicPr>
            <a:picLocks noChangeAspect="1"/>
          </p:cNvPicPr>
          <p:nvPr userDrawn="1"/>
        </p:nvPicPr>
        <p:blipFill>
          <a:blip r:embed="rId3"/>
          <a:stretch>
            <a:fillRect/>
          </a:stretch>
        </p:blipFill>
        <p:spPr>
          <a:xfrm>
            <a:off x="7323720" y="6512157"/>
            <a:ext cx="1574555" cy="262877"/>
          </a:xfrm>
          <a:prstGeom prst="rect">
            <a:avLst/>
          </a:prstGeom>
        </p:spPr>
      </p:pic>
      <p:cxnSp>
        <p:nvCxnSpPr>
          <p:cNvPr id="17" name="Connecteur droit 11"/>
          <p:cNvCxnSpPr/>
          <p:nvPr userDrawn="1"/>
        </p:nvCxnSpPr>
        <p:spPr>
          <a:xfrm>
            <a:off x="7187083" y="6532477"/>
            <a:ext cx="0" cy="2418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Espace réservé du numéro de diapositive 2"/>
          <p:cNvSpPr>
            <a:spLocks noGrp="1"/>
          </p:cNvSpPr>
          <p:nvPr>
            <p:ph type="sldNum" sz="quarter" idx="10"/>
          </p:nvPr>
        </p:nvSpPr>
        <p:spPr>
          <a:xfrm>
            <a:off x="5022383" y="6473354"/>
            <a:ext cx="2057400" cy="365125"/>
          </a:xfrm>
        </p:spPr>
        <p:txBody>
          <a:bodyPr/>
          <a:lstStyle/>
          <a:p>
            <a:fld id="{1EC1128E-4B85-4E42-8FAE-BFFA291CFE03}" type="slidenum">
              <a:rPr lang="fr-FR" smtClean="0"/>
              <a:pPr/>
              <a:t>‹#›</a:t>
            </a:fld>
            <a:endParaRPr lang="fr-FR" dirty="0"/>
          </a:p>
        </p:txBody>
      </p:sp>
      <p:pic>
        <p:nvPicPr>
          <p:cNvPr id="24" name="Imag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25510" y="6513945"/>
            <a:ext cx="1574551" cy="262877"/>
          </a:xfrm>
          <a:prstGeom prst="rect">
            <a:avLst/>
          </a:prstGeom>
        </p:spPr>
      </p:pic>
      <p:cxnSp>
        <p:nvCxnSpPr>
          <p:cNvPr id="25" name="Connecteur droit 11"/>
          <p:cNvCxnSpPr/>
          <p:nvPr userDrawn="1"/>
        </p:nvCxnSpPr>
        <p:spPr>
          <a:xfrm>
            <a:off x="7188871" y="6534265"/>
            <a:ext cx="0" cy="2418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3758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slide purple">
    <p:spTree>
      <p:nvGrpSpPr>
        <p:cNvPr id="1" name=""/>
        <p:cNvGrpSpPr/>
        <p:nvPr/>
      </p:nvGrpSpPr>
      <p:grpSpPr>
        <a:xfrm>
          <a:off x="0" y="0"/>
          <a:ext cx="0" cy="0"/>
          <a:chOff x="0" y="0"/>
          <a:chExt cx="0" cy="0"/>
        </a:xfrm>
      </p:grpSpPr>
      <p:sp>
        <p:nvSpPr>
          <p:cNvPr id="2" name="Rectangle 1"/>
          <p:cNvSpPr/>
          <p:nvPr userDrawn="1"/>
        </p:nvSpPr>
        <p:spPr>
          <a:xfrm>
            <a:off x="0" y="6442140"/>
            <a:ext cx="9144000" cy="4158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numéro de diapositive 2"/>
          <p:cNvSpPr>
            <a:spLocks noGrp="1"/>
          </p:cNvSpPr>
          <p:nvPr>
            <p:ph type="sldNum" sz="quarter" idx="10"/>
          </p:nvPr>
        </p:nvSpPr>
        <p:spPr>
          <a:xfrm>
            <a:off x="5020595" y="6471566"/>
            <a:ext cx="2057400" cy="365125"/>
          </a:xfrm>
        </p:spPr>
        <p:txBody>
          <a:bodyPr/>
          <a:lstStyle/>
          <a:p>
            <a:fld id="{1EC1128E-4B85-4E42-8FAE-BFFA291CFE03}" type="slidenum">
              <a:rPr lang="fr-FR" smtClean="0"/>
              <a:pPr/>
              <a:t>‹#›</a:t>
            </a:fld>
            <a:endParaRPr lang="fr-FR" dirty="0"/>
          </a:p>
        </p:txBody>
      </p:sp>
      <p:sp>
        <p:nvSpPr>
          <p:cNvPr id="4" name="Titre 1"/>
          <p:cNvSpPr>
            <a:spLocks noGrp="1"/>
          </p:cNvSpPr>
          <p:nvPr>
            <p:ph type="ctrTitle"/>
          </p:nvPr>
        </p:nvSpPr>
        <p:spPr>
          <a:xfrm>
            <a:off x="329083" y="187866"/>
            <a:ext cx="6858000" cy="505470"/>
          </a:xfrm>
          <a:prstGeom prst="rect">
            <a:avLst/>
          </a:prstGeom>
        </p:spPr>
        <p:txBody>
          <a:bodyPr anchor="t"/>
          <a:lstStyle>
            <a:lvl1pPr algn="l">
              <a:defRPr sz="2500">
                <a:solidFill>
                  <a:schemeClr val="tx2"/>
                </a:solidFill>
                <a:latin typeface="Arial" panose="020B0604020202020204" pitchFamily="34" charset="0"/>
                <a:cs typeface="Arial" panose="020B0604020202020204" pitchFamily="34" charset="0"/>
              </a:defRPr>
            </a:lvl1pPr>
          </a:lstStyle>
          <a:p>
            <a:r>
              <a:rPr lang="fr-FR" dirty="0"/>
              <a:t>Modifiez le style du titre</a:t>
            </a:r>
          </a:p>
        </p:txBody>
      </p:sp>
      <p:sp>
        <p:nvSpPr>
          <p:cNvPr id="6" name="Espace réservé du graphique 5"/>
          <p:cNvSpPr>
            <a:spLocks noGrp="1"/>
          </p:cNvSpPr>
          <p:nvPr>
            <p:ph type="chart" sz="quarter" idx="11" hasCustomPrompt="1"/>
          </p:nvPr>
        </p:nvSpPr>
        <p:spPr>
          <a:xfrm>
            <a:off x="328613" y="1236663"/>
            <a:ext cx="4805362" cy="4781550"/>
          </a:xfrm>
          <a:prstGeom prst="rect">
            <a:avLst/>
          </a:prstGeom>
        </p:spPr>
        <p:txBody>
          <a:bodyPr/>
          <a:lstStyle>
            <a:lvl1pPr>
              <a:defRPr/>
            </a:lvl1pPr>
          </a:lstStyle>
          <a:p>
            <a:r>
              <a:rPr lang="fr-FR" dirty="0"/>
              <a:t>Chart</a:t>
            </a:r>
          </a:p>
        </p:txBody>
      </p:sp>
      <p:sp>
        <p:nvSpPr>
          <p:cNvPr id="8" name="Espace réservé du texte 7"/>
          <p:cNvSpPr>
            <a:spLocks noGrp="1"/>
          </p:cNvSpPr>
          <p:nvPr>
            <p:ph type="body" sz="quarter" idx="12" hasCustomPrompt="1"/>
          </p:nvPr>
        </p:nvSpPr>
        <p:spPr>
          <a:xfrm>
            <a:off x="5335588" y="1236664"/>
            <a:ext cx="3576637" cy="2520950"/>
          </a:xfrm>
          <a:prstGeom prst="rect">
            <a:avLst/>
          </a:prstGeom>
        </p:spPr>
        <p:txBody>
          <a:bodyPr/>
          <a:lstStyle>
            <a:lvl1pPr marL="0" indent="0">
              <a:buNone/>
              <a:defRPr sz="1800" baseline="0">
                <a:solidFill>
                  <a:schemeClr val="tx2"/>
                </a:solidFill>
                <a:latin typeface="Arial" panose="020B0604020202020204" pitchFamily="34" charset="0"/>
                <a:cs typeface="Arial" panose="020B0604020202020204" pitchFamily="34" charset="0"/>
              </a:defRPr>
            </a:lvl1pPr>
          </a:lstStyle>
          <a:p>
            <a:pPr lvl="0"/>
            <a:r>
              <a:rPr lang="fr-FR" dirty="0"/>
              <a:t>This </a:t>
            </a:r>
            <a:r>
              <a:rPr lang="fr-FR" dirty="0" err="1"/>
              <a:t>is</a:t>
            </a:r>
            <a:r>
              <a:rPr lang="fr-FR" dirty="0"/>
              <a:t> a chart </a:t>
            </a:r>
            <a:r>
              <a:rPr lang="fr-FR" dirty="0" err="1"/>
              <a:t>explanation</a:t>
            </a:r>
            <a:endParaRPr lang="fr-FR" dirty="0"/>
          </a:p>
        </p:txBody>
      </p:sp>
      <p:sp>
        <p:nvSpPr>
          <p:cNvPr id="9" name="Espace réservé du texte 7"/>
          <p:cNvSpPr>
            <a:spLocks noGrp="1"/>
          </p:cNvSpPr>
          <p:nvPr>
            <p:ph type="body" sz="quarter" idx="13" hasCustomPrompt="1"/>
          </p:nvPr>
        </p:nvSpPr>
        <p:spPr>
          <a:xfrm>
            <a:off x="5325539" y="3868738"/>
            <a:ext cx="3576637" cy="2149475"/>
          </a:xfrm>
          <a:prstGeom prst="rect">
            <a:avLst/>
          </a:prstGeom>
        </p:spPr>
        <p:txBody>
          <a:bodyPr anchor="b"/>
          <a:lstStyle>
            <a:lvl1pPr marL="0" indent="0">
              <a:buNone/>
              <a:defRPr sz="1500" i="1" baseline="0">
                <a:solidFill>
                  <a:schemeClr val="tx2"/>
                </a:solidFill>
                <a:latin typeface="Arial" panose="020B0604020202020204" pitchFamily="34" charset="0"/>
                <a:cs typeface="Arial" panose="020B0604020202020204" pitchFamily="34" charset="0"/>
              </a:defRPr>
            </a:lvl1pPr>
          </a:lstStyle>
          <a:p>
            <a:pPr lvl="0"/>
            <a:r>
              <a:rPr lang="fr-FR" dirty="0"/>
              <a:t>This </a:t>
            </a:r>
            <a:r>
              <a:rPr lang="fr-FR" dirty="0" err="1"/>
              <a:t>is</a:t>
            </a:r>
            <a:r>
              <a:rPr lang="fr-FR" dirty="0"/>
              <a:t> a chart </a:t>
            </a:r>
            <a:r>
              <a:rPr lang="fr-FR" dirty="0" err="1"/>
              <a:t>caption</a:t>
            </a:r>
            <a:endParaRPr lang="fr-FR" dirty="0"/>
          </a:p>
        </p:txBody>
      </p:sp>
      <p:pic>
        <p:nvPicPr>
          <p:cNvPr id="5" name="Image 4"/>
          <p:cNvPicPr>
            <a:picLocks noChangeAspect="1"/>
          </p:cNvPicPr>
          <p:nvPr userDrawn="1"/>
        </p:nvPicPr>
        <p:blipFill>
          <a:blip r:embed="rId2"/>
          <a:stretch>
            <a:fillRect/>
          </a:stretch>
        </p:blipFill>
        <p:spPr>
          <a:xfrm>
            <a:off x="7323720" y="6512157"/>
            <a:ext cx="1574555" cy="262877"/>
          </a:xfrm>
          <a:prstGeom prst="rect">
            <a:avLst/>
          </a:prstGeom>
        </p:spPr>
      </p:pic>
      <p:cxnSp>
        <p:nvCxnSpPr>
          <p:cNvPr id="12" name="Connecteur droit 11"/>
          <p:cNvCxnSpPr/>
          <p:nvPr userDrawn="1"/>
        </p:nvCxnSpPr>
        <p:spPr>
          <a:xfrm>
            <a:off x="7187083" y="6532477"/>
            <a:ext cx="0" cy="2418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7177720" y="6443928"/>
            <a:ext cx="1955129" cy="4158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Image 4"/>
          <p:cNvPicPr>
            <a:picLocks noChangeAspect="1"/>
          </p:cNvPicPr>
          <p:nvPr userDrawn="1"/>
        </p:nvPicPr>
        <p:blipFill>
          <a:blip r:embed="rId2"/>
          <a:stretch>
            <a:fillRect/>
          </a:stretch>
        </p:blipFill>
        <p:spPr>
          <a:xfrm>
            <a:off x="7323720" y="6512157"/>
            <a:ext cx="1574555" cy="262877"/>
          </a:xfrm>
          <a:prstGeom prst="rect">
            <a:avLst/>
          </a:prstGeom>
        </p:spPr>
      </p:pic>
      <p:cxnSp>
        <p:nvCxnSpPr>
          <p:cNvPr id="14" name="Connecteur droit 11"/>
          <p:cNvCxnSpPr/>
          <p:nvPr userDrawn="1"/>
        </p:nvCxnSpPr>
        <p:spPr>
          <a:xfrm>
            <a:off x="7187083" y="6532477"/>
            <a:ext cx="0" cy="2418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Imag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25510" y="6513945"/>
            <a:ext cx="1574551" cy="262877"/>
          </a:xfrm>
          <a:prstGeom prst="rect">
            <a:avLst/>
          </a:prstGeom>
        </p:spPr>
      </p:pic>
      <p:cxnSp>
        <p:nvCxnSpPr>
          <p:cNvPr id="17" name="Connecteur droit 11"/>
          <p:cNvCxnSpPr/>
          <p:nvPr userDrawn="1"/>
        </p:nvCxnSpPr>
        <p:spPr>
          <a:xfrm>
            <a:off x="7188871" y="6534265"/>
            <a:ext cx="0" cy="2418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4321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96A46D-EC0F-EF4F-B360-F685255FD0B6}" type="datetime1">
              <a:rPr lang="en-US" smtClean="0"/>
              <a:t>3/21/2018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19222B4-2AB8-6748-BC54-266489822F26}" type="slidenum">
              <a:rPr lang="en-US" smtClean="0"/>
              <a:t>‹#›</a:t>
            </a:fld>
            <a:endParaRPr lang="en-US"/>
          </a:p>
        </p:txBody>
      </p:sp>
    </p:spTree>
    <p:extLst>
      <p:ext uri="{BB962C8B-B14F-4D97-AF65-F5344CB8AC3E}">
        <p14:creationId xmlns:p14="http://schemas.microsoft.com/office/powerpoint/2010/main" val="3809130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it-IT" smtClean="0"/>
              <a:t>Fare clic per modificare stile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FB6B0FE-CD06-E44B-8D93-1700ED0514AE}" type="datetimeFigureOut">
              <a:rPr lang="it-IT" smtClean="0"/>
              <a:t>21/03/2018</a:t>
            </a:fld>
            <a:endParaRPr lang="it-IT"/>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it-IT"/>
          </a:p>
        </p:txBody>
      </p:sp>
      <p:sp>
        <p:nvSpPr>
          <p:cNvPr id="6" name="Slide Number Placeholder 5"/>
          <p:cNvSpPr>
            <a:spLocks noGrp="1"/>
          </p:cNvSpPr>
          <p:nvPr>
            <p:ph type="sldNum" sz="quarter" idx="12"/>
          </p:nvPr>
        </p:nvSpPr>
        <p:spPr/>
        <p:txBody>
          <a:bodyPr/>
          <a:lstStyle/>
          <a:p>
            <a:fld id="{AC3C8CDF-E948-9349-A85B-AB082CA8A86F}" type="slidenum">
              <a:rPr lang="it-IT" smtClean="0"/>
              <a:t>‹#›</a:t>
            </a:fld>
            <a:endParaRPr lang="it-IT"/>
          </a:p>
        </p:txBody>
      </p:sp>
    </p:spTree>
    <p:extLst>
      <p:ext uri="{BB962C8B-B14F-4D97-AF65-F5344CB8AC3E}">
        <p14:creationId xmlns:p14="http://schemas.microsoft.com/office/powerpoint/2010/main" val="2755460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ext slide only">
    <p:spTree>
      <p:nvGrpSpPr>
        <p:cNvPr id="1" name=""/>
        <p:cNvGrpSpPr/>
        <p:nvPr/>
      </p:nvGrpSpPr>
      <p:grpSpPr>
        <a:xfrm>
          <a:off x="0" y="0"/>
          <a:ext cx="0" cy="0"/>
          <a:chOff x="0" y="0"/>
          <a:chExt cx="0" cy="0"/>
        </a:xfrm>
      </p:grpSpPr>
      <p:sp>
        <p:nvSpPr>
          <p:cNvPr id="2" name="Titre 1"/>
          <p:cNvSpPr>
            <a:spLocks noGrp="1"/>
          </p:cNvSpPr>
          <p:nvPr>
            <p:ph type="ctrTitle"/>
          </p:nvPr>
        </p:nvSpPr>
        <p:spPr>
          <a:xfrm>
            <a:off x="329083" y="187866"/>
            <a:ext cx="6858000" cy="505470"/>
          </a:xfrm>
          <a:prstGeom prst="rect">
            <a:avLst/>
          </a:prstGeom>
        </p:spPr>
        <p:txBody>
          <a:bodyPr anchor="t"/>
          <a:lstStyle>
            <a:lvl1pPr algn="l">
              <a:defRPr sz="2500">
                <a:solidFill>
                  <a:schemeClr val="tx2"/>
                </a:solidFill>
                <a:latin typeface="Arial" panose="020B0604020202020204" pitchFamily="34" charset="0"/>
                <a:cs typeface="Arial" panose="020B0604020202020204" pitchFamily="34" charset="0"/>
              </a:defRPr>
            </a:lvl1pPr>
          </a:lstStyle>
          <a:p>
            <a:r>
              <a:rPr lang="fr-FR" dirty="0"/>
              <a:t>Modifiez le style du titre</a:t>
            </a:r>
          </a:p>
        </p:txBody>
      </p:sp>
      <p:sp>
        <p:nvSpPr>
          <p:cNvPr id="10" name="Espace réservé du texte 4"/>
          <p:cNvSpPr>
            <a:spLocks noGrp="1"/>
          </p:cNvSpPr>
          <p:nvPr>
            <p:ph type="body" sz="quarter" idx="15"/>
          </p:nvPr>
        </p:nvSpPr>
        <p:spPr>
          <a:xfrm>
            <a:off x="328613" y="1143000"/>
            <a:ext cx="8355012" cy="4911725"/>
          </a:xfrm>
          <a:prstGeom prst="rect">
            <a:avLst/>
          </a:prstGeom>
        </p:spPr>
        <p:txBody>
          <a:bodyPr/>
          <a:lstStyle>
            <a:lvl1pPr marL="228600" indent="-228600">
              <a:buFontTx/>
              <a:buBlip>
                <a:blip r:embed="rId2"/>
              </a:buBlip>
              <a:defRPr sz="1800">
                <a:solidFill>
                  <a:schemeClr val="bg2"/>
                </a:solidFill>
                <a:latin typeface="Arial" panose="020B0604020202020204" pitchFamily="34" charset="0"/>
                <a:cs typeface="Arial" panose="020B0604020202020204" pitchFamily="34" charset="0"/>
              </a:defRPr>
            </a:lvl1pPr>
            <a:lvl2pPr marL="685800" indent="-228600">
              <a:buFontTx/>
              <a:buBlip>
                <a:blip r:embed="rId2"/>
              </a:buBlip>
              <a:defRPr sz="1800">
                <a:solidFill>
                  <a:schemeClr val="bg2"/>
                </a:solidFill>
                <a:latin typeface="Arial" panose="020B0604020202020204" pitchFamily="34" charset="0"/>
                <a:cs typeface="Arial" panose="020B0604020202020204" pitchFamily="34" charset="0"/>
              </a:defRPr>
            </a:lvl2pPr>
            <a:lvl3pPr marL="1143000" indent="-228600">
              <a:buFontTx/>
              <a:buBlip>
                <a:blip r:embed="rId2"/>
              </a:buBlip>
              <a:defRPr sz="1600">
                <a:solidFill>
                  <a:schemeClr val="bg2"/>
                </a:solidFill>
                <a:latin typeface="Arial" panose="020B0604020202020204" pitchFamily="34" charset="0"/>
                <a:cs typeface="Arial" panose="020B0604020202020204" pitchFamily="34" charset="0"/>
              </a:defRPr>
            </a:lvl3pPr>
            <a:lvl4pPr marL="1600200" indent="-228600">
              <a:buFontTx/>
              <a:buBlip>
                <a:blip r:embed="rId2"/>
              </a:buBlip>
              <a:defRPr sz="1400">
                <a:solidFill>
                  <a:schemeClr val="bg2"/>
                </a:solidFill>
                <a:latin typeface="Arial" panose="020B0604020202020204" pitchFamily="34" charset="0"/>
                <a:cs typeface="Arial" panose="020B0604020202020204" pitchFamily="34" charset="0"/>
              </a:defRPr>
            </a:lvl4pPr>
            <a:lvl5pPr marL="2057400" indent="-228600">
              <a:buFontTx/>
              <a:buBlip>
                <a:blip r:embed="rId2"/>
              </a:buBlip>
              <a:defRPr sz="1200">
                <a:solidFill>
                  <a:schemeClr val="bg2"/>
                </a:solidFill>
                <a:latin typeface="Arial" panose="020B0604020202020204" pitchFamily="34" charset="0"/>
                <a:cs typeface="Arial" panose="020B0604020202020204" pitchFamily="34" charset="0"/>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3" name="Espace réservé du numéro de diapositive 5"/>
          <p:cNvSpPr>
            <a:spLocks noGrp="1"/>
          </p:cNvSpPr>
          <p:nvPr>
            <p:ph type="sldNum" sz="quarter" idx="4"/>
          </p:nvPr>
        </p:nvSpPr>
        <p:spPr>
          <a:xfrm>
            <a:off x="8449177" y="6442024"/>
            <a:ext cx="573699" cy="365125"/>
          </a:xfrm>
          <a:prstGeom prst="rect">
            <a:avLst/>
          </a:prstGeom>
          <a:ln>
            <a:noFill/>
          </a:ln>
        </p:spPr>
        <p:txBody>
          <a:bodyPr vert="horz" lIns="91440" tIns="45720" rIns="91440" bIns="45720" rtlCol="0" anchor="ctr"/>
          <a:lstStyle>
            <a:lvl1pPr algn="r">
              <a:defRPr sz="1400">
                <a:solidFill>
                  <a:schemeClr val="bg2"/>
                </a:solidFill>
              </a:defRPr>
            </a:lvl1pPr>
          </a:lstStyle>
          <a:p>
            <a:fld id="{1EC1128E-4B85-4E42-8FAE-BFFA291CFE03}" type="slidenum">
              <a:rPr lang="fr-FR" smtClean="0"/>
              <a:pPr/>
              <a:t>‹#›</a:t>
            </a:fld>
            <a:endParaRPr lang="fr-FR" dirty="0"/>
          </a:p>
        </p:txBody>
      </p:sp>
    </p:spTree>
    <p:extLst>
      <p:ext uri="{BB962C8B-B14F-4D97-AF65-F5344CB8AC3E}">
        <p14:creationId xmlns:p14="http://schemas.microsoft.com/office/powerpoint/2010/main" val="2475364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ndard closing sli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5385916" y="375173"/>
            <a:ext cx="2662813" cy="2086672"/>
          </a:xfrm>
          <a:prstGeom prst="rect">
            <a:avLst/>
          </a:prstGeom>
        </p:spPr>
        <p:txBody>
          <a:bodyPr anchor="ctr"/>
          <a:lstStyle>
            <a:lvl1pPr algn="ctr">
              <a:defRPr sz="4500">
                <a:solidFill>
                  <a:schemeClr val="tx2"/>
                </a:solidFill>
                <a:latin typeface="Arial" panose="020B0604020202020204" pitchFamily="34" charset="0"/>
                <a:cs typeface="Arial" panose="020B0604020202020204" pitchFamily="34" charset="0"/>
              </a:defRPr>
            </a:lvl1pPr>
          </a:lstStyle>
          <a:p>
            <a:r>
              <a:rPr lang="fr-FR" dirty="0" err="1"/>
              <a:t>Thanks</a:t>
            </a:r>
            <a:r>
              <a:rPr lang="fr-FR" dirty="0"/>
              <a:t> for </a:t>
            </a:r>
            <a:r>
              <a:rPr lang="fr-FR" dirty="0" err="1"/>
              <a:t>your</a:t>
            </a:r>
            <a:r>
              <a:rPr lang="fr-FR" dirty="0"/>
              <a:t> time!</a:t>
            </a:r>
          </a:p>
        </p:txBody>
      </p:sp>
      <p:sp>
        <p:nvSpPr>
          <p:cNvPr id="7" name="Espace réservé du texte 6"/>
          <p:cNvSpPr>
            <a:spLocks noGrp="1"/>
          </p:cNvSpPr>
          <p:nvPr>
            <p:ph type="body" sz="quarter" idx="10" hasCustomPrompt="1"/>
          </p:nvPr>
        </p:nvSpPr>
        <p:spPr>
          <a:xfrm>
            <a:off x="4279900" y="3506788"/>
            <a:ext cx="4332288" cy="522287"/>
          </a:xfrm>
          <a:prstGeom prst="rect">
            <a:avLst/>
          </a:prstGeom>
        </p:spPr>
        <p:txBody>
          <a:bodyPr/>
          <a:lstStyle>
            <a:lvl1pPr marL="0" indent="0">
              <a:buNone/>
              <a:defRPr sz="3200" baseline="0">
                <a:solidFill>
                  <a:schemeClr val="bg1"/>
                </a:solidFill>
                <a:latin typeface="Arial" panose="020B0604020202020204" pitchFamily="34" charset="0"/>
                <a:cs typeface="Arial" panose="020B0604020202020204" pitchFamily="34" charset="0"/>
              </a:defRPr>
            </a:lvl1pPr>
          </a:lstStyle>
          <a:p>
            <a:pPr lvl="0"/>
            <a:r>
              <a:rPr lang="fr-FR" dirty="0"/>
              <a:t>More info</a:t>
            </a:r>
          </a:p>
        </p:txBody>
      </p:sp>
      <p:sp>
        <p:nvSpPr>
          <p:cNvPr id="8" name="Espace réservé du texte 6"/>
          <p:cNvSpPr>
            <a:spLocks noGrp="1"/>
          </p:cNvSpPr>
          <p:nvPr>
            <p:ph type="body" sz="quarter" idx="11" hasCustomPrompt="1"/>
          </p:nvPr>
        </p:nvSpPr>
        <p:spPr>
          <a:xfrm>
            <a:off x="4269852" y="4282186"/>
            <a:ext cx="4332288" cy="1083634"/>
          </a:xfrm>
          <a:prstGeom prst="rect">
            <a:avLst/>
          </a:prstGeom>
        </p:spPr>
        <p:txBody>
          <a:bodyPr/>
          <a:lstStyle>
            <a:lvl1pPr marL="0" indent="0">
              <a:buNone/>
              <a:defRPr sz="2400" baseline="0">
                <a:solidFill>
                  <a:schemeClr val="bg1"/>
                </a:solidFill>
                <a:latin typeface="Arial" panose="020B0604020202020204" pitchFamily="34" charset="0"/>
                <a:cs typeface="Arial" panose="020B0604020202020204" pitchFamily="34" charset="0"/>
              </a:defRPr>
            </a:lvl1pPr>
          </a:lstStyle>
          <a:p>
            <a:pPr lvl="0"/>
            <a:r>
              <a:rPr lang="fr-FR" dirty="0"/>
              <a:t>Contact </a:t>
            </a:r>
            <a:r>
              <a:rPr lang="fr-FR" dirty="0" err="1"/>
              <a:t>name</a:t>
            </a:r>
            <a:endParaRPr lang="fr-FR" dirty="0"/>
          </a:p>
          <a:p>
            <a:pPr lvl="0"/>
            <a:r>
              <a:rPr lang="fr-FR" dirty="0"/>
              <a:t>Contact email </a:t>
            </a:r>
            <a:r>
              <a:rPr lang="fr-FR" dirty="0" err="1"/>
              <a:t>adress</a:t>
            </a:r>
            <a:endParaRPr lang="fr-FR" dirty="0"/>
          </a:p>
        </p:txBody>
      </p:sp>
      <p:sp>
        <p:nvSpPr>
          <p:cNvPr id="9" name="Espace réservé du texte 6"/>
          <p:cNvSpPr>
            <a:spLocks noGrp="1"/>
          </p:cNvSpPr>
          <p:nvPr>
            <p:ph type="body" sz="quarter" idx="12" hasCustomPrompt="1"/>
          </p:nvPr>
        </p:nvSpPr>
        <p:spPr>
          <a:xfrm>
            <a:off x="4279900" y="5469653"/>
            <a:ext cx="4332288" cy="981389"/>
          </a:xfrm>
          <a:prstGeom prst="rect">
            <a:avLst/>
          </a:prstGeom>
        </p:spPr>
        <p:txBody>
          <a:bodyPr anchor="ctr"/>
          <a:lstStyle>
            <a:lvl1pPr marL="0" indent="0">
              <a:buNone/>
              <a:defRPr sz="2400" baseline="0">
                <a:solidFill>
                  <a:schemeClr val="bg1"/>
                </a:solidFill>
                <a:latin typeface="Arial" panose="020B0604020202020204" pitchFamily="34" charset="0"/>
                <a:cs typeface="Arial" panose="020B0604020202020204" pitchFamily="34" charset="0"/>
              </a:defRPr>
            </a:lvl1pPr>
          </a:lstStyle>
          <a:p>
            <a:pPr lvl="0"/>
            <a:r>
              <a:rPr lang="fr-FR" dirty="0"/>
              <a:t>www.medtecheurope.org</a:t>
            </a:r>
          </a:p>
        </p:txBody>
      </p:sp>
    </p:spTree>
    <p:extLst>
      <p:ext uri="{BB962C8B-B14F-4D97-AF65-F5344CB8AC3E}">
        <p14:creationId xmlns:p14="http://schemas.microsoft.com/office/powerpoint/2010/main" val="34384509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5.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3.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4.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Afbeelding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9149374" cy="6858000"/>
          </a:xfrm>
          <a:prstGeom prst="rect">
            <a:avLst/>
          </a:prstGeom>
        </p:spPr>
      </p:pic>
    </p:spTree>
    <p:extLst>
      <p:ext uri="{BB962C8B-B14F-4D97-AF65-F5344CB8AC3E}">
        <p14:creationId xmlns:p14="http://schemas.microsoft.com/office/powerpoint/2010/main" val="3005412741"/>
      </p:ext>
    </p:extLst>
  </p:cSld>
  <p:clrMap bg1="lt1" tx1="dk1" bg2="lt2" tx2="dk2" accent1="accent1" accent2="accent2" accent3="accent3" accent4="accent4" accent5="accent5" accent6="accent6" hlink="hlink" folHlink="folHlink"/>
  <p:sldLayoutIdLst>
    <p:sldLayoutId id="2147483660" r:id="rId1"/>
    <p:sldLayoutId id="214748366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7974043"/>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25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
          </p:nvPr>
        </p:nvSpPr>
        <p:spPr>
          <a:xfrm>
            <a:off x="6625485" y="6442140"/>
            <a:ext cx="2057400" cy="365125"/>
          </a:xfrm>
          <a:prstGeom prst="rect">
            <a:avLst/>
          </a:prstGeom>
        </p:spPr>
        <p:txBody>
          <a:bodyPr vert="horz" lIns="91440" tIns="45720" rIns="91440" bIns="45720" rtlCol="0" anchor="ctr"/>
          <a:lstStyle>
            <a:lvl1pPr algn="r">
              <a:defRPr sz="1400">
                <a:solidFill>
                  <a:schemeClr val="bg1"/>
                </a:solidFill>
              </a:defRPr>
            </a:lvl1pPr>
          </a:lstStyle>
          <a:p>
            <a:fld id="{1EC1128E-4B85-4E42-8FAE-BFFA291CFE03}" type="slidenum">
              <a:rPr lang="fr-FR" smtClean="0"/>
              <a:pPr/>
              <a:t>‹#›</a:t>
            </a:fld>
            <a:endParaRPr lang="fr-FR"/>
          </a:p>
        </p:txBody>
      </p:sp>
      <p:pic>
        <p:nvPicPr>
          <p:cNvPr id="2" name="Image 1"/>
          <p:cNvPicPr>
            <a:picLocks noChangeAspect="1"/>
          </p:cNvPicPr>
          <p:nvPr userDrawn="1"/>
        </p:nvPicPr>
        <p:blipFill>
          <a:blip r:embed="rId7"/>
          <a:stretch>
            <a:fillRect/>
          </a:stretch>
        </p:blipFill>
        <p:spPr>
          <a:xfrm>
            <a:off x="0" y="-1603"/>
            <a:ext cx="9144000" cy="6419088"/>
          </a:xfrm>
          <a:prstGeom prst="rect">
            <a:avLst/>
          </a:prstGeom>
        </p:spPr>
      </p:pic>
    </p:spTree>
    <p:extLst>
      <p:ext uri="{BB962C8B-B14F-4D97-AF65-F5344CB8AC3E}">
        <p14:creationId xmlns:p14="http://schemas.microsoft.com/office/powerpoint/2010/main" val="22691192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8" r:id="rId4"/>
    <p:sldLayoutId id="214748366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Afbeelding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44214759"/>
      </p:ext>
    </p:extLst>
  </p:cSld>
  <p:clrMap bg1="lt1" tx1="dk1" bg2="lt2" tx2="dk2" accent1="accent1" accent2="accent2" accent3="accent3" accent4="accent4" accent5="accent5" accent6="accent6" hlink="hlink" folHlink="folHlink"/>
  <p:sldLayoutIdLst>
    <p:sldLayoutId id="214748365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6.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39.jpeg"/><Relationship Id="rId5" Type="http://schemas.openxmlformats.org/officeDocument/2006/relationships/image" Target="../media/image38.e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18" Type="http://schemas.openxmlformats.org/officeDocument/2006/relationships/image" Target="../media/image25.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jpeg"/><Relationship Id="rId2" Type="http://schemas.openxmlformats.org/officeDocument/2006/relationships/notesSlide" Target="../notesSlides/notesSlide1.xml"/><Relationship Id="rId16" Type="http://schemas.openxmlformats.org/officeDocument/2006/relationships/image" Target="../media/image23.jpeg"/><Relationship Id="rId20" Type="http://schemas.openxmlformats.org/officeDocument/2006/relationships/image" Target="../media/image27.jpeg"/><Relationship Id="rId1" Type="http://schemas.openxmlformats.org/officeDocument/2006/relationships/slideLayout" Target="../slideLayouts/slideLayout4.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5" Type="http://schemas.openxmlformats.org/officeDocument/2006/relationships/image" Target="../media/image22.jpeg"/><Relationship Id="rId10" Type="http://schemas.openxmlformats.org/officeDocument/2006/relationships/image" Target="../media/image17.jpeg"/><Relationship Id="rId19" Type="http://schemas.openxmlformats.org/officeDocument/2006/relationships/image" Target="../media/image26.jpeg"/><Relationship Id="rId4" Type="http://schemas.openxmlformats.org/officeDocument/2006/relationships/image" Target="../media/image11.jpeg"/><Relationship Id="rId9" Type="http://schemas.openxmlformats.org/officeDocument/2006/relationships/image" Target="../media/image16.jpeg"/><Relationship Id="rId14" Type="http://schemas.openxmlformats.org/officeDocument/2006/relationships/image" Target="../media/image2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 Id="rId9" Type="http://schemas.openxmlformats.org/officeDocument/2006/relationships/image" Target="../media/image35.jpe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About MedTech Europe</a:t>
            </a:r>
            <a:endParaRPr lang="en-GB" dirty="0"/>
          </a:p>
        </p:txBody>
      </p:sp>
      <p:sp>
        <p:nvSpPr>
          <p:cNvPr id="3" name="Subtitle 2"/>
          <p:cNvSpPr>
            <a:spLocks noGrp="1"/>
          </p:cNvSpPr>
          <p:nvPr>
            <p:ph type="subTitle" idx="1"/>
          </p:nvPr>
        </p:nvSpPr>
        <p:spPr>
          <a:xfrm>
            <a:off x="628649" y="2678288"/>
            <a:ext cx="6858000" cy="1804812"/>
          </a:xfrm>
        </p:spPr>
        <p:txBody>
          <a:bodyPr/>
          <a:lstStyle/>
          <a:p>
            <a:endParaRPr lang="en-US" dirty="0" smtClean="0"/>
          </a:p>
          <a:p>
            <a:r>
              <a:rPr lang="en-US" dirty="0" smtClean="0"/>
              <a:t>Chris Breyel</a:t>
            </a:r>
            <a:r>
              <a:rPr lang="en-GB" dirty="0"/>
              <a:t> </a:t>
            </a:r>
            <a:endParaRPr lang="en-GB" dirty="0" smtClean="0"/>
          </a:p>
          <a:p>
            <a:r>
              <a:rPr lang="en-GB" dirty="0"/>
              <a:t>Director, </a:t>
            </a:r>
            <a:r>
              <a:rPr lang="en-GB" sz="2000" dirty="0"/>
              <a:t>MD Members Relations &amp; MedTech Europe Events </a:t>
            </a:r>
            <a:endParaRPr lang="en-US" sz="2000" dirty="0"/>
          </a:p>
        </p:txBody>
      </p:sp>
    </p:spTree>
    <p:extLst>
      <p:ext uri="{BB962C8B-B14F-4D97-AF65-F5344CB8AC3E}">
        <p14:creationId xmlns:p14="http://schemas.microsoft.com/office/powerpoint/2010/main" val="22066667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9082" y="187866"/>
            <a:ext cx="8814917" cy="505470"/>
          </a:xfrm>
        </p:spPr>
        <p:txBody>
          <a:bodyPr/>
          <a:lstStyle/>
          <a:p>
            <a:r>
              <a:rPr lang="fr-BE" sz="2800" b="1" dirty="0">
                <a:solidFill>
                  <a:srgbClr val="5C3096"/>
                </a:solidFill>
              </a:rPr>
              <a:t>MDR </a:t>
            </a:r>
            <a:r>
              <a:rPr lang="fr-BE" sz="2800" b="1" dirty="0" smtClean="0">
                <a:solidFill>
                  <a:srgbClr val="5C3096"/>
                </a:solidFill>
              </a:rPr>
              <a:t>– </a:t>
            </a:r>
            <a:r>
              <a:rPr lang="en-US" sz="2800" b="1" dirty="0">
                <a:solidFill>
                  <a:srgbClr val="5C3096"/>
                </a:solidFill>
              </a:rPr>
              <a:t>positive outcomes </a:t>
            </a:r>
            <a:r>
              <a:rPr lang="en-US" sz="2800" b="1" dirty="0" smtClean="0">
                <a:solidFill>
                  <a:srgbClr val="5C3096"/>
                </a:solidFill>
              </a:rPr>
              <a:t>from advocacy on text</a:t>
            </a:r>
            <a:endParaRPr lang="en-GB" sz="2800" b="1" dirty="0"/>
          </a:p>
        </p:txBody>
      </p:sp>
      <p:sp>
        <p:nvSpPr>
          <p:cNvPr id="3" name="Text Placeholder 2"/>
          <p:cNvSpPr>
            <a:spLocks noGrp="1"/>
          </p:cNvSpPr>
          <p:nvPr>
            <p:ph type="body" sz="quarter" idx="15"/>
          </p:nvPr>
        </p:nvSpPr>
        <p:spPr>
          <a:xfrm>
            <a:off x="329082" y="807636"/>
            <a:ext cx="8355012" cy="5402663"/>
          </a:xfrm>
        </p:spPr>
        <p:txBody>
          <a:bodyPr/>
          <a:lstStyle/>
          <a:p>
            <a:r>
              <a:rPr lang="en-US" sz="2200" dirty="0" smtClean="0"/>
              <a:t>Still CE Marking, still notified bodies (instead of a pharma-like system)</a:t>
            </a:r>
          </a:p>
          <a:p>
            <a:r>
              <a:rPr lang="en-US" sz="2200" dirty="0" smtClean="0"/>
              <a:t>Major </a:t>
            </a:r>
            <a:r>
              <a:rPr lang="en-US" sz="2200" dirty="0"/>
              <a:t>blockers to innovation in early drafts deleted or balanced</a:t>
            </a:r>
          </a:p>
          <a:p>
            <a:r>
              <a:rPr lang="en-US" sz="2200" dirty="0"/>
              <a:t> No FDA-like </a:t>
            </a:r>
            <a:r>
              <a:rPr lang="en-US" sz="2200" dirty="0" smtClean="0"/>
              <a:t>pre-market approval (PMA)</a:t>
            </a:r>
            <a:endParaRPr lang="en-US" sz="2200" dirty="0"/>
          </a:p>
          <a:p>
            <a:r>
              <a:rPr lang="en-US" sz="2200" dirty="0"/>
              <a:t> Rejected mandatory pre-market </a:t>
            </a:r>
            <a:r>
              <a:rPr lang="en-US" sz="2200" dirty="0" smtClean="0"/>
              <a:t>randomized controlled trial (RCTs)/efficacy </a:t>
            </a:r>
            <a:r>
              <a:rPr lang="en-US" sz="2200" dirty="0"/>
              <a:t>studies</a:t>
            </a:r>
          </a:p>
          <a:p>
            <a:r>
              <a:rPr lang="en-US" sz="2200" dirty="0"/>
              <a:t> </a:t>
            </a:r>
            <a:r>
              <a:rPr lang="en-US" sz="2200" dirty="0" smtClean="0"/>
              <a:t>Early and voluntary expert </a:t>
            </a:r>
            <a:r>
              <a:rPr lang="en-US" sz="2200" dirty="0"/>
              <a:t>panel consultation</a:t>
            </a:r>
          </a:p>
          <a:p>
            <a:r>
              <a:rPr lang="en-US" sz="2200" dirty="0"/>
              <a:t> Pre-market assessment for safety and intended effect retained</a:t>
            </a:r>
          </a:p>
          <a:p>
            <a:r>
              <a:rPr lang="en-US" sz="2200" dirty="0"/>
              <a:t> Commercial </a:t>
            </a:r>
            <a:r>
              <a:rPr lang="en-US" sz="2200" dirty="0" err="1"/>
              <a:t>reprocessors</a:t>
            </a:r>
            <a:r>
              <a:rPr lang="en-US" sz="2200" dirty="0"/>
              <a:t> held to same standard as </a:t>
            </a:r>
            <a:r>
              <a:rPr lang="en-US" sz="2200" dirty="0" smtClean="0"/>
              <a:t>manufacturers (reprocessing and re-use of single use devices only allowed within health institutions and where permitted by national law and subject to specific requirements)</a:t>
            </a:r>
          </a:p>
          <a:p>
            <a:r>
              <a:rPr lang="en-US" sz="2200" dirty="0" smtClean="0"/>
              <a:t>No </a:t>
            </a:r>
            <a:r>
              <a:rPr lang="en-US" sz="2200" dirty="0"/>
              <a:t>hazardous substance </a:t>
            </a:r>
            <a:r>
              <a:rPr lang="en-US" sz="2200" dirty="0" smtClean="0"/>
              <a:t>ban</a:t>
            </a:r>
          </a:p>
          <a:p>
            <a:r>
              <a:rPr lang="fr-BE" sz="2200" dirty="0" smtClean="0"/>
              <a:t> </a:t>
            </a:r>
            <a:r>
              <a:rPr lang="fr-BE" sz="2200" dirty="0" err="1" smtClean="0"/>
              <a:t>Transitional</a:t>
            </a:r>
            <a:r>
              <a:rPr lang="fr-BE" sz="2200" dirty="0" smtClean="0"/>
              <a:t> provisions </a:t>
            </a:r>
            <a:r>
              <a:rPr lang="fr-BE" sz="2200" dirty="0" err="1" smtClean="0"/>
              <a:t>give</a:t>
            </a:r>
            <a:r>
              <a:rPr lang="fr-BE" sz="2200" dirty="0" smtClean="0"/>
              <a:t> </a:t>
            </a:r>
            <a:r>
              <a:rPr lang="fr-BE" sz="2200" dirty="0" err="1" smtClean="0"/>
              <a:t>flexibility</a:t>
            </a:r>
            <a:r>
              <a:rPr lang="fr-BE" sz="2200" dirty="0" smtClean="0"/>
              <a:t> to </a:t>
            </a:r>
            <a:r>
              <a:rPr lang="fr-BE" sz="2200" dirty="0" err="1" smtClean="0"/>
              <a:t>market</a:t>
            </a:r>
            <a:endParaRPr lang="en-US" sz="2200" dirty="0"/>
          </a:p>
          <a:p>
            <a:pPr marL="0" indent="0">
              <a:buNone/>
            </a:pPr>
            <a:endParaRPr lang="en-US" sz="2500" dirty="0"/>
          </a:p>
        </p:txBody>
      </p:sp>
    </p:spTree>
    <p:extLst>
      <p:ext uri="{BB962C8B-B14F-4D97-AF65-F5344CB8AC3E}">
        <p14:creationId xmlns:p14="http://schemas.microsoft.com/office/powerpoint/2010/main" val="699744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29083" y="115298"/>
            <a:ext cx="6858000" cy="505470"/>
          </a:xfrm>
        </p:spPr>
        <p:txBody>
          <a:bodyPr/>
          <a:lstStyle/>
          <a:p>
            <a:r>
              <a:rPr lang="nl-BE" sz="2800" b="1" dirty="0">
                <a:latin typeface="Arial"/>
                <a:ea typeface="Trebuchet MS" charset="0"/>
                <a:cs typeface="Arial"/>
              </a:rPr>
              <a:t>Basic Regulatory Process Maintained</a:t>
            </a:r>
            <a:r>
              <a:rPr lang="en-US" sz="2800" b="1" dirty="0">
                <a:latin typeface="Arial"/>
                <a:ea typeface="Trebuchet MS" charset="0"/>
                <a:cs typeface="Arial"/>
              </a:rPr>
              <a:t/>
            </a:r>
            <a:br>
              <a:rPr lang="en-US" sz="2800" b="1" dirty="0">
                <a:latin typeface="Arial"/>
                <a:ea typeface="Trebuchet MS" charset="0"/>
                <a:cs typeface="Arial"/>
              </a:rPr>
            </a:br>
            <a:endParaRPr lang="nl-NL" dirty="0">
              <a:latin typeface="Arial"/>
              <a:cs typeface="Arial"/>
            </a:endParaRPr>
          </a:p>
        </p:txBody>
      </p:sp>
      <p:sp>
        <p:nvSpPr>
          <p:cNvPr id="6" name="Vijfhoek 5"/>
          <p:cNvSpPr/>
          <p:nvPr/>
        </p:nvSpPr>
        <p:spPr>
          <a:xfrm>
            <a:off x="0" y="1406015"/>
            <a:ext cx="8957187" cy="4046379"/>
          </a:xfrm>
          <a:prstGeom prst="homePlate">
            <a:avLst>
              <a:gd name="adj" fmla="val 30152"/>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TextBox 17"/>
          <p:cNvSpPr txBox="1"/>
          <p:nvPr/>
        </p:nvSpPr>
        <p:spPr>
          <a:xfrm>
            <a:off x="188162" y="1729461"/>
            <a:ext cx="1265252" cy="830997"/>
          </a:xfrm>
          <a:prstGeom prst="rect">
            <a:avLst/>
          </a:prstGeom>
          <a:noFill/>
        </p:spPr>
        <p:txBody>
          <a:bodyPr wrap="square" rtlCol="0">
            <a:spAutoFit/>
          </a:bodyPr>
          <a:lstStyle/>
          <a:p>
            <a:r>
              <a:rPr lang="en-GB" sz="2400" dirty="0" smtClean="0">
                <a:solidFill>
                  <a:schemeClr val="bg1"/>
                </a:solidFill>
                <a:latin typeface="Arial"/>
                <a:ea typeface="Trebuchet MS" charset="0"/>
                <a:cs typeface="Arial"/>
              </a:rPr>
              <a:t>Product design</a:t>
            </a:r>
            <a:endParaRPr lang="en-GB" sz="2400" dirty="0">
              <a:solidFill>
                <a:schemeClr val="bg1"/>
              </a:solidFill>
              <a:latin typeface="Arial"/>
              <a:ea typeface="Trebuchet MS" charset="0"/>
              <a:cs typeface="Arial"/>
            </a:endParaRPr>
          </a:p>
        </p:txBody>
      </p:sp>
      <p:sp>
        <p:nvSpPr>
          <p:cNvPr id="8" name="TextBox 22"/>
          <p:cNvSpPr txBox="1"/>
          <p:nvPr/>
        </p:nvSpPr>
        <p:spPr>
          <a:xfrm>
            <a:off x="1100923" y="4114925"/>
            <a:ext cx="1540677" cy="461665"/>
          </a:xfrm>
          <a:prstGeom prst="rect">
            <a:avLst/>
          </a:prstGeom>
          <a:noFill/>
        </p:spPr>
        <p:txBody>
          <a:bodyPr wrap="square" rtlCol="0">
            <a:spAutoFit/>
          </a:bodyPr>
          <a:lstStyle/>
          <a:p>
            <a:r>
              <a:rPr lang="en-GB" sz="2400" dirty="0" smtClean="0">
                <a:solidFill>
                  <a:schemeClr val="bg1"/>
                </a:solidFill>
                <a:latin typeface="Arial"/>
                <a:ea typeface="Trebuchet MS" charset="0"/>
                <a:cs typeface="Arial"/>
              </a:rPr>
              <a:t>Evidence</a:t>
            </a:r>
            <a:endParaRPr lang="en-GB" sz="2400" dirty="0">
              <a:solidFill>
                <a:schemeClr val="bg1"/>
              </a:solidFill>
              <a:latin typeface="Arial"/>
              <a:ea typeface="Trebuchet MS" charset="0"/>
              <a:cs typeface="Arial"/>
            </a:endParaRPr>
          </a:p>
        </p:txBody>
      </p:sp>
      <p:sp>
        <p:nvSpPr>
          <p:cNvPr id="9" name="TextBox 23"/>
          <p:cNvSpPr txBox="1"/>
          <p:nvPr/>
        </p:nvSpPr>
        <p:spPr>
          <a:xfrm>
            <a:off x="3272695" y="4114925"/>
            <a:ext cx="1856154" cy="461665"/>
          </a:xfrm>
          <a:prstGeom prst="rect">
            <a:avLst/>
          </a:prstGeom>
          <a:noFill/>
        </p:spPr>
        <p:txBody>
          <a:bodyPr wrap="square" rtlCol="0">
            <a:spAutoFit/>
          </a:bodyPr>
          <a:lstStyle/>
          <a:p>
            <a:r>
              <a:rPr lang="en-GB" sz="2400" dirty="0" smtClean="0">
                <a:solidFill>
                  <a:schemeClr val="bg1"/>
                </a:solidFill>
                <a:latin typeface="Arial"/>
                <a:ea typeface="Trebuchet MS" charset="0"/>
                <a:cs typeface="Arial"/>
              </a:rPr>
              <a:t>Registration</a:t>
            </a:r>
            <a:endParaRPr lang="en-GB" sz="2400" dirty="0">
              <a:solidFill>
                <a:schemeClr val="bg1"/>
              </a:solidFill>
              <a:latin typeface="Arial"/>
              <a:ea typeface="Trebuchet MS" charset="0"/>
              <a:cs typeface="Arial"/>
            </a:endParaRPr>
          </a:p>
        </p:txBody>
      </p:sp>
      <p:sp>
        <p:nvSpPr>
          <p:cNvPr id="10" name="TextBox 24"/>
          <p:cNvSpPr txBox="1"/>
          <p:nvPr/>
        </p:nvSpPr>
        <p:spPr>
          <a:xfrm>
            <a:off x="2268512" y="1729461"/>
            <a:ext cx="1922735" cy="830997"/>
          </a:xfrm>
          <a:prstGeom prst="rect">
            <a:avLst/>
          </a:prstGeom>
          <a:noFill/>
        </p:spPr>
        <p:txBody>
          <a:bodyPr wrap="square" rtlCol="0">
            <a:spAutoFit/>
          </a:bodyPr>
          <a:lstStyle/>
          <a:p>
            <a:r>
              <a:rPr lang="en-GB" sz="2400" dirty="0">
                <a:solidFill>
                  <a:schemeClr val="bg1"/>
                </a:solidFill>
                <a:latin typeface="Arial"/>
                <a:ea typeface="Trebuchet MS" charset="0"/>
                <a:cs typeface="Arial"/>
              </a:rPr>
              <a:t>C</a:t>
            </a:r>
            <a:r>
              <a:rPr lang="en-GB" sz="2400" dirty="0" smtClean="0">
                <a:solidFill>
                  <a:schemeClr val="bg1"/>
                </a:solidFill>
                <a:latin typeface="Arial"/>
                <a:ea typeface="Trebuchet MS" charset="0"/>
                <a:cs typeface="Arial"/>
              </a:rPr>
              <a:t>onformity assessment</a:t>
            </a:r>
            <a:endParaRPr lang="en-GB" sz="2400" dirty="0">
              <a:solidFill>
                <a:schemeClr val="bg1"/>
              </a:solidFill>
              <a:latin typeface="Arial"/>
              <a:ea typeface="Trebuchet MS" charset="0"/>
              <a:cs typeface="Arial"/>
            </a:endParaRPr>
          </a:p>
        </p:txBody>
      </p:sp>
      <p:sp>
        <p:nvSpPr>
          <p:cNvPr id="11" name="TextBox 25"/>
          <p:cNvSpPr txBox="1"/>
          <p:nvPr/>
        </p:nvSpPr>
        <p:spPr>
          <a:xfrm>
            <a:off x="4941931" y="1729461"/>
            <a:ext cx="1436009" cy="830997"/>
          </a:xfrm>
          <a:prstGeom prst="rect">
            <a:avLst/>
          </a:prstGeom>
          <a:noFill/>
        </p:spPr>
        <p:txBody>
          <a:bodyPr wrap="square" rtlCol="0">
            <a:spAutoFit/>
          </a:bodyPr>
          <a:lstStyle/>
          <a:p>
            <a:r>
              <a:rPr lang="en-GB" sz="2400" dirty="0" smtClean="0">
                <a:solidFill>
                  <a:schemeClr val="bg1"/>
                </a:solidFill>
                <a:latin typeface="Arial"/>
                <a:ea typeface="Trebuchet MS" charset="0"/>
                <a:cs typeface="Arial"/>
              </a:rPr>
              <a:t>CE Marking</a:t>
            </a:r>
            <a:endParaRPr lang="en-GB" sz="2400" dirty="0">
              <a:solidFill>
                <a:schemeClr val="bg1"/>
              </a:solidFill>
              <a:latin typeface="Arial"/>
              <a:ea typeface="Trebuchet MS" charset="0"/>
              <a:cs typeface="Arial"/>
            </a:endParaRPr>
          </a:p>
        </p:txBody>
      </p:sp>
      <p:sp>
        <p:nvSpPr>
          <p:cNvPr id="12" name="TextBox 26"/>
          <p:cNvSpPr txBox="1"/>
          <p:nvPr/>
        </p:nvSpPr>
        <p:spPr>
          <a:xfrm>
            <a:off x="5995660" y="4114925"/>
            <a:ext cx="1966266" cy="1154162"/>
          </a:xfrm>
          <a:prstGeom prst="rect">
            <a:avLst/>
          </a:prstGeom>
          <a:noFill/>
        </p:spPr>
        <p:txBody>
          <a:bodyPr wrap="square" rtlCol="0">
            <a:spAutoFit/>
          </a:bodyPr>
          <a:lstStyle/>
          <a:p>
            <a:r>
              <a:rPr lang="en-GB" sz="2300" dirty="0" smtClean="0">
                <a:solidFill>
                  <a:schemeClr val="bg1"/>
                </a:solidFill>
                <a:latin typeface="Arial"/>
                <a:ea typeface="Trebuchet MS" charset="0"/>
                <a:cs typeface="Arial"/>
              </a:rPr>
              <a:t>Vigilance &amp; Post Market</a:t>
            </a:r>
            <a:br>
              <a:rPr lang="en-GB" sz="2300" dirty="0" smtClean="0">
                <a:solidFill>
                  <a:schemeClr val="bg1"/>
                </a:solidFill>
                <a:latin typeface="Arial"/>
                <a:ea typeface="Trebuchet MS" charset="0"/>
                <a:cs typeface="Arial"/>
              </a:rPr>
            </a:br>
            <a:r>
              <a:rPr lang="en-GB" sz="2300" dirty="0" smtClean="0">
                <a:solidFill>
                  <a:schemeClr val="bg1"/>
                </a:solidFill>
                <a:latin typeface="Arial"/>
                <a:ea typeface="Trebuchet MS" charset="0"/>
                <a:cs typeface="Arial"/>
              </a:rPr>
              <a:t>Follow-up</a:t>
            </a:r>
            <a:endParaRPr lang="en-GB" sz="2300" dirty="0">
              <a:solidFill>
                <a:schemeClr val="bg1"/>
              </a:solidFill>
              <a:latin typeface="Arial"/>
              <a:ea typeface="Trebuchet MS" charset="0"/>
              <a:cs typeface="Arial"/>
            </a:endParaRPr>
          </a:p>
        </p:txBody>
      </p:sp>
      <p:cxnSp>
        <p:nvCxnSpPr>
          <p:cNvPr id="13" name="Straight Connector 27"/>
          <p:cNvCxnSpPr/>
          <p:nvPr/>
        </p:nvCxnSpPr>
        <p:spPr>
          <a:xfrm>
            <a:off x="-589406" y="3357212"/>
            <a:ext cx="7161480" cy="0"/>
          </a:xfrm>
          <a:prstGeom prst="line">
            <a:avLst/>
          </a:prstGeom>
          <a:ln w="381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29"/>
          <p:cNvCxnSpPr/>
          <p:nvPr/>
        </p:nvCxnSpPr>
        <p:spPr>
          <a:xfrm flipV="1">
            <a:off x="4191247" y="3638014"/>
            <a:ext cx="0" cy="404062"/>
          </a:xfrm>
          <a:prstGeom prst="line">
            <a:avLst/>
          </a:prstGeom>
          <a:ln w="381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30"/>
          <p:cNvCxnSpPr/>
          <p:nvPr/>
        </p:nvCxnSpPr>
        <p:spPr>
          <a:xfrm flipV="1">
            <a:off x="1839358" y="3638014"/>
            <a:ext cx="0" cy="404062"/>
          </a:xfrm>
          <a:prstGeom prst="line">
            <a:avLst/>
          </a:prstGeom>
          <a:ln w="381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31"/>
          <p:cNvCxnSpPr/>
          <p:nvPr/>
        </p:nvCxnSpPr>
        <p:spPr>
          <a:xfrm flipV="1">
            <a:off x="3021870" y="2659837"/>
            <a:ext cx="0" cy="404062"/>
          </a:xfrm>
          <a:prstGeom prst="line">
            <a:avLst/>
          </a:prstGeom>
          <a:ln w="381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33"/>
          <p:cNvCxnSpPr/>
          <p:nvPr/>
        </p:nvCxnSpPr>
        <p:spPr>
          <a:xfrm flipV="1">
            <a:off x="6572074" y="3598558"/>
            <a:ext cx="0" cy="404062"/>
          </a:xfrm>
          <a:prstGeom prst="line">
            <a:avLst/>
          </a:prstGeom>
          <a:ln w="381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al 2"/>
          <p:cNvSpPr/>
          <p:nvPr/>
        </p:nvSpPr>
        <p:spPr>
          <a:xfrm>
            <a:off x="380875" y="3063901"/>
            <a:ext cx="540081" cy="540081"/>
          </a:xfrm>
          <a:prstGeom prst="ellipse">
            <a:avLst/>
          </a:prstGeom>
          <a:solidFill>
            <a:srgbClr val="DC002C"/>
          </a:solidFill>
          <a:ln w="635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9" name="Ovaal 2"/>
          <p:cNvSpPr/>
          <p:nvPr/>
        </p:nvSpPr>
        <p:spPr>
          <a:xfrm>
            <a:off x="1560876" y="3063900"/>
            <a:ext cx="540081" cy="540081"/>
          </a:xfrm>
          <a:prstGeom prst="ellipse">
            <a:avLst/>
          </a:prstGeom>
          <a:solidFill>
            <a:srgbClr val="DC002C"/>
          </a:solidFill>
          <a:ln w="635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0" name="Ovaal 2"/>
          <p:cNvSpPr/>
          <p:nvPr/>
        </p:nvSpPr>
        <p:spPr>
          <a:xfrm>
            <a:off x="2740877" y="3063901"/>
            <a:ext cx="540081" cy="540081"/>
          </a:xfrm>
          <a:prstGeom prst="ellipse">
            <a:avLst/>
          </a:prstGeom>
          <a:solidFill>
            <a:srgbClr val="DC002C"/>
          </a:solidFill>
          <a:ln w="635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1" name="Ovaal 2"/>
          <p:cNvSpPr/>
          <p:nvPr/>
        </p:nvSpPr>
        <p:spPr>
          <a:xfrm>
            <a:off x="3920878" y="3063900"/>
            <a:ext cx="540081" cy="540081"/>
          </a:xfrm>
          <a:prstGeom prst="ellipse">
            <a:avLst/>
          </a:prstGeom>
          <a:solidFill>
            <a:srgbClr val="DC002C"/>
          </a:solidFill>
          <a:ln w="635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2" name="Ovaal 2"/>
          <p:cNvSpPr/>
          <p:nvPr/>
        </p:nvSpPr>
        <p:spPr>
          <a:xfrm>
            <a:off x="5100879" y="3063900"/>
            <a:ext cx="540081" cy="540081"/>
          </a:xfrm>
          <a:prstGeom prst="ellipse">
            <a:avLst/>
          </a:prstGeom>
          <a:solidFill>
            <a:srgbClr val="DC002C"/>
          </a:solidFill>
          <a:ln w="635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3" name="Ovaal 2"/>
          <p:cNvSpPr/>
          <p:nvPr/>
        </p:nvSpPr>
        <p:spPr>
          <a:xfrm>
            <a:off x="6280879" y="3063899"/>
            <a:ext cx="540081" cy="540081"/>
          </a:xfrm>
          <a:prstGeom prst="ellipse">
            <a:avLst/>
          </a:prstGeom>
          <a:solidFill>
            <a:srgbClr val="DC002C"/>
          </a:solidFill>
          <a:ln w="635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cxnSp>
        <p:nvCxnSpPr>
          <p:cNvPr id="24" name="Straight Connector 28"/>
          <p:cNvCxnSpPr/>
          <p:nvPr/>
        </p:nvCxnSpPr>
        <p:spPr>
          <a:xfrm flipV="1">
            <a:off x="662601" y="2646390"/>
            <a:ext cx="0" cy="404062"/>
          </a:xfrm>
          <a:prstGeom prst="line">
            <a:avLst/>
          </a:prstGeom>
          <a:ln w="381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32"/>
          <p:cNvCxnSpPr/>
          <p:nvPr/>
        </p:nvCxnSpPr>
        <p:spPr>
          <a:xfrm flipV="1">
            <a:off x="5381139" y="2673284"/>
            <a:ext cx="0" cy="404062"/>
          </a:xfrm>
          <a:prstGeom prst="line">
            <a:avLst/>
          </a:prstGeom>
          <a:ln w="381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6" name="Tekstvak 25"/>
          <p:cNvSpPr txBox="1"/>
          <p:nvPr/>
        </p:nvSpPr>
        <p:spPr>
          <a:xfrm>
            <a:off x="8102600" y="6491516"/>
            <a:ext cx="584200" cy="323165"/>
          </a:xfrm>
          <a:prstGeom prst="rect">
            <a:avLst/>
          </a:prstGeom>
          <a:noFill/>
        </p:spPr>
        <p:txBody>
          <a:bodyPr wrap="square" rtlCol="0">
            <a:spAutoFit/>
          </a:bodyPr>
          <a:lstStyle/>
          <a:p>
            <a:pPr algn="r"/>
            <a:r>
              <a:rPr lang="nl-NL" sz="1500" dirty="0" smtClean="0">
                <a:latin typeface="Arial"/>
                <a:cs typeface="Arial"/>
              </a:rPr>
              <a:t>4</a:t>
            </a:r>
            <a:endParaRPr lang="nl-NL" sz="1500" dirty="0">
              <a:latin typeface="Arial"/>
              <a:cs typeface="Arial"/>
            </a:endParaRPr>
          </a:p>
        </p:txBody>
      </p:sp>
    </p:spTree>
    <p:extLst>
      <p:ext uri="{BB962C8B-B14F-4D97-AF65-F5344CB8AC3E}">
        <p14:creationId xmlns:p14="http://schemas.microsoft.com/office/powerpoint/2010/main" val="34229785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9082" y="187866"/>
            <a:ext cx="8014817" cy="505470"/>
          </a:xfrm>
        </p:spPr>
        <p:txBody>
          <a:bodyPr/>
          <a:lstStyle/>
          <a:p>
            <a:r>
              <a:rPr lang="fr-BE" sz="2000" b="1" dirty="0">
                <a:solidFill>
                  <a:srgbClr val="5C3096"/>
                </a:solidFill>
              </a:rPr>
              <a:t>MDR – </a:t>
            </a:r>
            <a:r>
              <a:rPr lang="en-US" sz="2000" b="1" dirty="0" smtClean="0">
                <a:solidFill>
                  <a:srgbClr val="5C3096"/>
                </a:solidFill>
              </a:rPr>
              <a:t>All has been possible thanks to NA – MTE collaboration</a:t>
            </a:r>
            <a:endParaRPr lang="en-GB" sz="2400" dirty="0"/>
          </a:p>
        </p:txBody>
      </p:sp>
      <p:pic>
        <p:nvPicPr>
          <p:cNvPr id="6" name="Chart Placeholder 5"/>
          <p:cNvPicPr>
            <a:picLocks noGrp="1" noChangeAspect="1"/>
          </p:cNvPicPr>
          <p:nvPr>
            <p:ph type="chart" sz="quarter" idx="11"/>
          </p:nvPr>
        </p:nvPicPr>
        <p:blipFill>
          <a:blip r:embed="rId2">
            <a:extLst>
              <a:ext uri="{28A0092B-C50C-407E-A947-70E740481C1C}">
                <a14:useLocalDpi xmlns:a14="http://schemas.microsoft.com/office/drawing/2010/main" val="0"/>
              </a:ext>
            </a:extLst>
          </a:blip>
          <a:stretch>
            <a:fillRect/>
          </a:stretch>
        </p:blipFill>
        <p:spPr>
          <a:xfrm>
            <a:off x="-10048" y="2024063"/>
            <a:ext cx="8912225" cy="4456113"/>
          </a:xfrm>
        </p:spPr>
      </p:pic>
      <p:sp>
        <p:nvSpPr>
          <p:cNvPr id="7" name="Rectangle 6"/>
          <p:cNvSpPr/>
          <p:nvPr/>
        </p:nvSpPr>
        <p:spPr>
          <a:xfrm>
            <a:off x="202081" y="688871"/>
            <a:ext cx="8141817" cy="2197525"/>
          </a:xfrm>
          <a:prstGeom prst="rect">
            <a:avLst/>
          </a:prstGeom>
        </p:spPr>
        <p:txBody>
          <a:bodyPr wrap="square">
            <a:spAutoFit/>
          </a:bodyPr>
          <a:lstStyle/>
          <a:p>
            <a:pPr marL="228600" lvl="0" indent="-228600" defTabSz="914400">
              <a:lnSpc>
                <a:spcPct val="90000"/>
              </a:lnSpc>
              <a:spcBef>
                <a:spcPts val="1000"/>
              </a:spcBef>
              <a:buBlip>
                <a:blip r:embed="rId3"/>
              </a:buBlip>
            </a:pPr>
            <a:r>
              <a:rPr lang="en-US" sz="2200" smtClean="0">
                <a:solidFill>
                  <a:srgbClr val="5C3096"/>
                </a:solidFill>
                <a:latin typeface="Arial" panose="020B0604020202020204" pitchFamily="34" charset="0"/>
                <a:cs typeface="Arial" panose="020B0604020202020204" pitchFamily="34" charset="0"/>
              </a:rPr>
              <a:t>The </a:t>
            </a:r>
            <a:r>
              <a:rPr lang="en-US" sz="2200" dirty="0" smtClean="0">
                <a:solidFill>
                  <a:srgbClr val="5C3096"/>
                </a:solidFill>
                <a:latin typeface="Arial" panose="020B0604020202020204" pitchFamily="34" charset="0"/>
                <a:cs typeface="Arial" panose="020B0604020202020204" pitchFamily="34" charset="0"/>
              </a:rPr>
              <a:t>final positive outcomes from advocacy can be attributed to countless meetings and exchanges with the Commission, European Parliament, the Council as well as interactions with the national authorities etc. – all thanks to the extensive collaboration, support and engagement of national associations </a:t>
            </a:r>
            <a:endParaRPr lang="en-US" sz="2200" dirty="0">
              <a:solidFill>
                <a:srgbClr val="5C3096"/>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1138057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Connector 32"/>
          <p:cNvCxnSpPr/>
          <p:nvPr/>
        </p:nvCxnSpPr>
        <p:spPr>
          <a:xfrm>
            <a:off x="8258500" y="4002756"/>
            <a:ext cx="0" cy="2156643"/>
          </a:xfrm>
          <a:prstGeom prst="line">
            <a:avLst/>
          </a:prstGeom>
          <a:ln w="38100">
            <a:solidFill>
              <a:schemeClr val="accent4">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329082" y="187866"/>
            <a:ext cx="8814918" cy="505470"/>
          </a:xfrm>
        </p:spPr>
        <p:txBody>
          <a:bodyPr/>
          <a:lstStyle/>
          <a:p>
            <a:r>
              <a:rPr lang="en-US" sz="1900" b="1" dirty="0" smtClean="0"/>
              <a:t>MDR | Is the Process Over? NO </a:t>
            </a:r>
            <a:r>
              <a:rPr lang="en-US" sz="1900" b="1" dirty="0"/>
              <a:t>– Entering Round 4, lasting 5+ years! </a:t>
            </a:r>
            <a:endParaRPr lang="en-GB" sz="1900" b="1" dirty="0"/>
          </a:p>
        </p:txBody>
      </p:sp>
      <p:cxnSp>
        <p:nvCxnSpPr>
          <p:cNvPr id="7" name="Straight Connector 6"/>
          <p:cNvCxnSpPr/>
          <p:nvPr/>
        </p:nvCxnSpPr>
        <p:spPr>
          <a:xfrm flipV="1">
            <a:off x="7225089" y="3161681"/>
            <a:ext cx="338137" cy="14432"/>
          </a:xfrm>
          <a:prstGeom prst="line">
            <a:avLst/>
          </a:prstGeom>
          <a:ln w="381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7538420" y="2041773"/>
            <a:ext cx="1440160" cy="1997558"/>
          </a:xfrm>
          <a:prstGeom prst="roundRect">
            <a:avLst/>
          </a:prstGeom>
          <a:solidFill>
            <a:schemeClr val="accent4">
              <a:lumMod val="90000"/>
            </a:schemeClr>
          </a:solidFill>
          <a:ln>
            <a:solidFill>
              <a:schemeClr val="accent4">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none">
            <a:normAutofit fontScale="92500" lnSpcReduction="20000"/>
          </a:bodyPr>
          <a:lstStyle/>
          <a:p>
            <a:pPr algn="ctr">
              <a:defRPr/>
            </a:pPr>
            <a:endParaRPr lang="en-GB" sz="1700" b="1" dirty="0">
              <a:solidFill>
                <a:srgbClr val="F22528"/>
              </a:solidFill>
              <a:effectLst>
                <a:outerShdw blurRad="38100" dist="38100" dir="2700000" algn="tl">
                  <a:srgbClr val="000000">
                    <a:alpha val="43137"/>
                  </a:srgbClr>
                </a:outerShdw>
              </a:effectLst>
            </a:endParaRPr>
          </a:p>
          <a:p>
            <a:pPr algn="ctr">
              <a:defRPr/>
            </a:pPr>
            <a:r>
              <a:rPr lang="en-GB" sz="1400" b="1" dirty="0" smtClean="0">
                <a:solidFill>
                  <a:srgbClr val="F1F1F1"/>
                </a:solidFill>
                <a:effectLst>
                  <a:outerShdw blurRad="38100" dist="38100" dir="2700000" algn="tl">
                    <a:srgbClr val="000000">
                      <a:alpha val="43137"/>
                    </a:srgbClr>
                  </a:outerShdw>
                </a:effectLst>
              </a:rPr>
              <a:t>Agreement in</a:t>
            </a:r>
          </a:p>
          <a:p>
            <a:pPr algn="ctr">
              <a:defRPr/>
            </a:pPr>
            <a:r>
              <a:rPr lang="en-GB" sz="1400" b="1" dirty="0" smtClean="0">
                <a:solidFill>
                  <a:srgbClr val="F1F1F1"/>
                </a:solidFill>
                <a:effectLst>
                  <a:outerShdw blurRad="38100" dist="38100" dir="2700000" algn="tl">
                    <a:srgbClr val="000000">
                      <a:alpha val="43137"/>
                    </a:srgbClr>
                  </a:outerShdw>
                </a:effectLst>
              </a:rPr>
              <a:t>2</a:t>
            </a:r>
            <a:r>
              <a:rPr lang="en-GB" sz="1400" b="1" baseline="30000" dirty="0" smtClean="0">
                <a:solidFill>
                  <a:srgbClr val="F1F1F1"/>
                </a:solidFill>
                <a:effectLst>
                  <a:outerShdw blurRad="38100" dist="38100" dir="2700000" algn="tl">
                    <a:srgbClr val="000000">
                      <a:alpha val="43137"/>
                    </a:srgbClr>
                  </a:outerShdw>
                </a:effectLst>
              </a:rPr>
              <a:t>nd</a:t>
            </a:r>
            <a:r>
              <a:rPr lang="en-GB" sz="1400" b="1" dirty="0" smtClean="0">
                <a:solidFill>
                  <a:srgbClr val="F1F1F1"/>
                </a:solidFill>
                <a:effectLst>
                  <a:outerShdw blurRad="38100" dist="38100" dir="2700000" algn="tl">
                    <a:srgbClr val="000000">
                      <a:alpha val="43137"/>
                    </a:srgbClr>
                  </a:outerShdw>
                </a:effectLst>
              </a:rPr>
              <a:t> Reading</a:t>
            </a:r>
            <a:endParaRPr lang="en-GB" sz="1400" b="1" dirty="0">
              <a:solidFill>
                <a:srgbClr val="F1F1F1"/>
              </a:solidFill>
              <a:effectLst>
                <a:outerShdw blurRad="38100" dist="38100" dir="2700000" algn="tl">
                  <a:srgbClr val="000000">
                    <a:alpha val="43137"/>
                  </a:srgbClr>
                </a:outerShdw>
              </a:effectLst>
            </a:endParaRPr>
          </a:p>
          <a:p>
            <a:pPr algn="ctr">
              <a:defRPr/>
            </a:pPr>
            <a:r>
              <a:rPr lang="en-GB" sz="1400" b="1" dirty="0">
                <a:solidFill>
                  <a:srgbClr val="F1F1F1"/>
                </a:solidFill>
                <a:effectLst>
                  <a:outerShdw blurRad="38100" dist="38100" dir="2700000" algn="tl">
                    <a:srgbClr val="000000">
                      <a:alpha val="43137"/>
                    </a:srgbClr>
                  </a:outerShdw>
                </a:effectLst>
              </a:rPr>
              <a:t>=</a:t>
            </a:r>
          </a:p>
          <a:p>
            <a:pPr algn="ctr">
              <a:defRPr/>
            </a:pPr>
            <a:r>
              <a:rPr lang="en-GB" sz="1200" b="1" dirty="0">
                <a:solidFill>
                  <a:srgbClr val="F1F1F1"/>
                </a:solidFill>
                <a:effectLst>
                  <a:outerShdw blurRad="38100" dist="38100" dir="2700000" algn="tl">
                    <a:srgbClr val="000000">
                      <a:alpha val="43137"/>
                    </a:srgbClr>
                  </a:outerShdw>
                </a:effectLst>
              </a:rPr>
              <a:t>Adoption of </a:t>
            </a:r>
          </a:p>
          <a:p>
            <a:pPr algn="ctr">
              <a:defRPr/>
            </a:pPr>
            <a:r>
              <a:rPr lang="en-GB" sz="1200" b="1" dirty="0">
                <a:solidFill>
                  <a:srgbClr val="F1F1F1"/>
                </a:solidFill>
                <a:effectLst>
                  <a:outerShdw blurRad="38100" dist="38100" dir="2700000" algn="tl">
                    <a:srgbClr val="000000">
                      <a:alpha val="43137"/>
                    </a:srgbClr>
                  </a:outerShdw>
                </a:effectLst>
              </a:rPr>
              <a:t>Final </a:t>
            </a:r>
            <a:r>
              <a:rPr lang="en-GB" sz="1200" b="1" dirty="0" smtClean="0">
                <a:solidFill>
                  <a:srgbClr val="F1F1F1"/>
                </a:solidFill>
                <a:effectLst>
                  <a:outerShdw blurRad="38100" dist="38100" dir="2700000" algn="tl">
                    <a:srgbClr val="000000">
                      <a:alpha val="43137"/>
                    </a:srgbClr>
                  </a:outerShdw>
                </a:effectLst>
              </a:rPr>
              <a:t>Texts</a:t>
            </a:r>
          </a:p>
          <a:p>
            <a:pPr algn="ctr">
              <a:defRPr/>
            </a:pPr>
            <a:r>
              <a:rPr lang="en-US" sz="1200" b="1" dirty="0" smtClean="0">
                <a:solidFill>
                  <a:srgbClr val="F1F1F1"/>
                </a:solidFill>
                <a:effectLst>
                  <a:outerShdw blurRad="38100" dist="38100" dir="2700000" algn="tl">
                    <a:srgbClr val="000000">
                      <a:alpha val="43137"/>
                    </a:srgbClr>
                  </a:outerShdw>
                </a:effectLst>
              </a:rPr>
              <a:t>&amp; Official Publication</a:t>
            </a:r>
            <a:endParaRPr lang="en-GB" sz="1200" b="1" dirty="0">
              <a:solidFill>
                <a:srgbClr val="F1F1F1"/>
              </a:solidFill>
              <a:effectLst>
                <a:outerShdw blurRad="38100" dist="38100" dir="2700000" algn="tl">
                  <a:srgbClr val="000000">
                    <a:alpha val="43137"/>
                  </a:srgbClr>
                </a:outerShdw>
              </a:effectLst>
            </a:endParaRPr>
          </a:p>
          <a:p>
            <a:pPr algn="ctr">
              <a:defRPr/>
            </a:pPr>
            <a:endParaRPr lang="en-GB" sz="1400" b="1" dirty="0">
              <a:solidFill>
                <a:srgbClr val="F1F1F1"/>
              </a:solidFill>
              <a:effectLst>
                <a:outerShdw blurRad="38100" dist="38100" dir="2700000" algn="tl">
                  <a:srgbClr val="000000">
                    <a:alpha val="43137"/>
                  </a:srgbClr>
                </a:outerShdw>
              </a:effectLst>
            </a:endParaRPr>
          </a:p>
          <a:p>
            <a:pPr algn="ctr">
              <a:defRPr/>
            </a:pPr>
            <a:r>
              <a:rPr lang="en-GB" sz="1100" b="1" i="1" dirty="0" smtClean="0">
                <a:solidFill>
                  <a:srgbClr val="F1F1F1"/>
                </a:solidFill>
                <a:effectLst>
                  <a:outerShdw blurRad="38100" dist="38100" dir="2700000" algn="tl">
                    <a:srgbClr val="000000">
                      <a:alpha val="43137"/>
                    </a:srgbClr>
                  </a:outerShdw>
                </a:effectLst>
              </a:rPr>
              <a:t>(Adopted April 4 2017)</a:t>
            </a:r>
          </a:p>
          <a:p>
            <a:pPr algn="ctr">
              <a:defRPr/>
            </a:pPr>
            <a:r>
              <a:rPr lang="en-US" sz="1100" b="1" i="1" dirty="0" smtClean="0">
                <a:solidFill>
                  <a:srgbClr val="F1F1F1"/>
                </a:solidFill>
                <a:effectLst>
                  <a:outerShdw blurRad="38100" dist="38100" dir="2700000" algn="tl">
                    <a:srgbClr val="000000">
                      <a:alpha val="43137"/>
                    </a:srgbClr>
                  </a:outerShdw>
                </a:effectLst>
              </a:rPr>
              <a:t>(Publication May 2017)</a:t>
            </a:r>
            <a:endParaRPr lang="en-GB" sz="1100" b="1" i="1" dirty="0" smtClean="0">
              <a:solidFill>
                <a:srgbClr val="F1F1F1"/>
              </a:solidFill>
              <a:effectLst>
                <a:outerShdw blurRad="38100" dist="38100" dir="2700000" algn="tl">
                  <a:srgbClr val="000000">
                    <a:alpha val="43137"/>
                  </a:srgbClr>
                </a:outerShdw>
              </a:effectLst>
            </a:endParaRPr>
          </a:p>
          <a:p>
            <a:pPr algn="ctr">
              <a:defRPr/>
            </a:pPr>
            <a:r>
              <a:rPr lang="en-GB" sz="1400" b="1" i="1" dirty="0" smtClean="0">
                <a:solidFill>
                  <a:srgbClr val="F1F1F1"/>
                </a:solidFill>
              </a:rPr>
              <a:t> </a:t>
            </a:r>
            <a:endParaRPr lang="en-GB" sz="1400" b="1" i="1" dirty="0">
              <a:solidFill>
                <a:srgbClr val="F1F1F1"/>
              </a:solidFill>
            </a:endParaRPr>
          </a:p>
        </p:txBody>
      </p:sp>
      <p:sp>
        <p:nvSpPr>
          <p:cNvPr id="9" name="Rounded Rectangle 8"/>
          <p:cNvSpPr/>
          <p:nvPr/>
        </p:nvSpPr>
        <p:spPr>
          <a:xfrm>
            <a:off x="5724128" y="2041772"/>
            <a:ext cx="1622776" cy="1997559"/>
          </a:xfrm>
          <a:prstGeom prst="roundRect">
            <a:avLst/>
          </a:prstGeom>
          <a:solidFill>
            <a:schemeClr val="accent4">
              <a:lumMod val="90000"/>
            </a:schemeClr>
          </a:solidFill>
          <a:ln>
            <a:solidFill>
              <a:schemeClr val="accent4">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b="1" dirty="0" smtClean="0">
                <a:solidFill>
                  <a:srgbClr val="F1F1F1"/>
                </a:solidFill>
                <a:effectLst>
                  <a:outerShdw blurRad="38100" dist="38100" dir="2700000" algn="tl">
                    <a:srgbClr val="000000">
                      <a:alpha val="43137"/>
                    </a:srgbClr>
                  </a:outerShdw>
                </a:effectLst>
              </a:rPr>
              <a:t>‘Trilogue’</a:t>
            </a:r>
          </a:p>
          <a:p>
            <a:pPr algn="ctr">
              <a:defRPr/>
            </a:pPr>
            <a:r>
              <a:rPr lang="en-GB" sz="1400" b="1" dirty="0" smtClean="0">
                <a:solidFill>
                  <a:srgbClr val="F1F1F1"/>
                </a:solidFill>
                <a:effectLst>
                  <a:outerShdw blurRad="38100" dist="38100" dir="2700000" algn="tl">
                    <a:srgbClr val="000000">
                      <a:alpha val="43137"/>
                    </a:srgbClr>
                  </a:outerShdw>
                </a:effectLst>
              </a:rPr>
              <a:t>=</a:t>
            </a:r>
          </a:p>
          <a:p>
            <a:pPr algn="ctr">
              <a:defRPr/>
            </a:pPr>
            <a:r>
              <a:rPr lang="en-GB" sz="1100" b="1" dirty="0" smtClean="0">
                <a:solidFill>
                  <a:srgbClr val="F1F1F1"/>
                </a:solidFill>
                <a:effectLst>
                  <a:outerShdw blurRad="38100" dist="38100" dir="2700000" algn="tl">
                    <a:srgbClr val="000000">
                      <a:alpha val="43137"/>
                    </a:srgbClr>
                  </a:outerShdw>
                </a:effectLst>
              </a:rPr>
              <a:t>Negotiation meetings Parliament, Council and Commission</a:t>
            </a:r>
          </a:p>
          <a:p>
            <a:pPr algn="ctr">
              <a:defRPr/>
            </a:pPr>
            <a:endParaRPr lang="en-GB" sz="1100" b="1" dirty="0">
              <a:solidFill>
                <a:srgbClr val="F1F1F1"/>
              </a:solidFill>
              <a:effectLst>
                <a:outerShdw blurRad="38100" dist="38100" dir="2700000" algn="tl">
                  <a:srgbClr val="000000">
                    <a:alpha val="43137"/>
                  </a:srgbClr>
                </a:outerShdw>
              </a:effectLst>
            </a:endParaRPr>
          </a:p>
          <a:p>
            <a:pPr algn="ctr">
              <a:defRPr/>
            </a:pPr>
            <a:r>
              <a:rPr lang="en-GB" sz="1000" b="1" dirty="0" smtClean="0">
                <a:solidFill>
                  <a:srgbClr val="F1F1F1"/>
                </a:solidFill>
                <a:effectLst>
                  <a:outerShdw blurRad="38100" dist="38100" dir="2700000" algn="tl">
                    <a:srgbClr val="000000">
                      <a:alpha val="43137"/>
                    </a:srgbClr>
                  </a:outerShdw>
                </a:effectLst>
              </a:rPr>
              <a:t>(June 2016)</a:t>
            </a:r>
          </a:p>
        </p:txBody>
      </p:sp>
      <p:cxnSp>
        <p:nvCxnSpPr>
          <p:cNvPr id="10" name="Straight Connector 9"/>
          <p:cNvCxnSpPr/>
          <p:nvPr/>
        </p:nvCxnSpPr>
        <p:spPr>
          <a:xfrm flipV="1">
            <a:off x="4466014" y="3331862"/>
            <a:ext cx="1258114" cy="946914"/>
          </a:xfrm>
          <a:prstGeom prst="line">
            <a:avLst/>
          </a:prstGeom>
          <a:ln w="381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640514" y="2179734"/>
            <a:ext cx="296862"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853747" y="2283275"/>
            <a:ext cx="870381" cy="559759"/>
          </a:xfrm>
          <a:prstGeom prst="line">
            <a:avLst/>
          </a:prstGeom>
          <a:ln w="381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a:spLocks noChangeArrowheads="1"/>
          </p:cNvSpPr>
          <p:nvPr/>
        </p:nvSpPr>
        <p:spPr bwMode="auto">
          <a:xfrm>
            <a:off x="1886326" y="2232762"/>
            <a:ext cx="976313" cy="81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192CE"/>
              </a:buClr>
              <a:buFont typeface="Wingdings" pitchFamily="2" charset="2"/>
              <a:buChar char="§"/>
              <a:defRPr>
                <a:solidFill>
                  <a:schemeClr val="tx1"/>
                </a:solidFill>
                <a:latin typeface="Arial" charset="0"/>
                <a:cs typeface="Arial" charset="0"/>
              </a:defRPr>
            </a:lvl1pPr>
            <a:lvl2pPr marL="742950" indent="-285750" eaLnBrk="0" hangingPunct="0">
              <a:spcBef>
                <a:spcPct val="20000"/>
              </a:spcBef>
              <a:buClr>
                <a:srgbClr val="0192CE"/>
              </a:buClr>
              <a:buFont typeface="Wingdings" pitchFamily="2" charset="2"/>
              <a:buChar char="§"/>
              <a:defRPr>
                <a:solidFill>
                  <a:schemeClr val="tx1"/>
                </a:solidFill>
                <a:latin typeface="Arial" charset="0"/>
                <a:cs typeface="Arial" charset="0"/>
              </a:defRPr>
            </a:lvl2pPr>
            <a:lvl3pPr marL="1143000" indent="-228600" eaLnBrk="0" hangingPunct="0">
              <a:spcBef>
                <a:spcPct val="20000"/>
              </a:spcBef>
              <a:buFont typeface="Calibri" pitchFamily="34" charset="0"/>
              <a:buChar char="−"/>
              <a:defRPr sz="1500">
                <a:solidFill>
                  <a:schemeClr val="tx1"/>
                </a:solidFill>
                <a:latin typeface="Arial" charset="0"/>
                <a:cs typeface="Arial" charset="0"/>
              </a:defRPr>
            </a:lvl3pPr>
            <a:lvl4pPr marL="1600200" indent="-228600" eaLnBrk="0" hangingPunct="0">
              <a:spcBef>
                <a:spcPct val="20000"/>
              </a:spcBef>
              <a:buFont typeface="Arial" charset="0"/>
              <a:buChar char="•"/>
              <a:defRPr sz="1500">
                <a:solidFill>
                  <a:schemeClr val="tx1"/>
                </a:solidFill>
                <a:latin typeface="Arial" charset="0"/>
                <a:cs typeface="Arial" charset="0"/>
              </a:defRPr>
            </a:lvl4pPr>
            <a:lvl5pPr marL="2057400" indent="-228600" eaLnBrk="0" hangingPunct="0">
              <a:spcBef>
                <a:spcPct val="20000"/>
              </a:spcBef>
              <a:buFont typeface="Arial" charset="0"/>
              <a:buChar char="»"/>
              <a:defRPr sz="15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5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5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5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500">
                <a:solidFill>
                  <a:schemeClr val="tx1"/>
                </a:solidFill>
                <a:latin typeface="Arial" charset="0"/>
                <a:cs typeface="Arial" charset="0"/>
              </a:defRPr>
            </a:lvl9pPr>
          </a:lstStyle>
          <a:p>
            <a:pPr eaLnBrk="1" hangingPunct="1">
              <a:spcBef>
                <a:spcPct val="0"/>
              </a:spcBef>
              <a:buClrTx/>
              <a:buFontTx/>
              <a:buNone/>
            </a:pPr>
            <a:r>
              <a:rPr lang="en-GB" altLang="de-DE" sz="1000" b="1" dirty="0">
                <a:solidFill>
                  <a:srgbClr val="FFFFFF"/>
                </a:solidFill>
              </a:rPr>
              <a:t>Amending draft Commission text </a:t>
            </a:r>
          </a:p>
          <a:p>
            <a:pPr eaLnBrk="1" hangingPunct="1">
              <a:spcBef>
                <a:spcPct val="0"/>
              </a:spcBef>
              <a:buClrTx/>
              <a:buFontTx/>
              <a:buNone/>
            </a:pPr>
            <a:endParaRPr lang="fr-BE" altLang="de-DE" sz="1200" dirty="0">
              <a:solidFill>
                <a:srgbClr val="FFFFFF"/>
              </a:solidFill>
            </a:endParaRPr>
          </a:p>
        </p:txBody>
      </p:sp>
      <p:sp>
        <p:nvSpPr>
          <p:cNvPr id="15" name="TextBox 14"/>
          <p:cNvSpPr txBox="1"/>
          <p:nvPr/>
        </p:nvSpPr>
        <p:spPr>
          <a:xfrm>
            <a:off x="1899026" y="3425350"/>
            <a:ext cx="963613" cy="811068"/>
          </a:xfrm>
          <a:prstGeom prst="rect">
            <a:avLst/>
          </a:prstGeom>
          <a:noFill/>
        </p:spPr>
        <p:txBody>
          <a:bodyPr>
            <a:spAutoFit/>
          </a:bodyPr>
          <a:lstStyle/>
          <a:p>
            <a:pPr>
              <a:defRPr/>
            </a:pPr>
            <a:r>
              <a:rPr lang="en-GB" sz="1000" b="1" dirty="0">
                <a:solidFill>
                  <a:srgbClr val="FFFFFF"/>
                </a:solidFill>
              </a:rPr>
              <a:t>Amending draft Commission text </a:t>
            </a:r>
          </a:p>
          <a:p>
            <a:pPr>
              <a:defRPr/>
            </a:pPr>
            <a:endParaRPr lang="fr-BE" sz="1200" dirty="0">
              <a:solidFill>
                <a:srgbClr val="F22528"/>
              </a:solidFill>
            </a:endParaRPr>
          </a:p>
        </p:txBody>
      </p:sp>
      <p:cxnSp>
        <p:nvCxnSpPr>
          <p:cNvPr id="16" name="Straight Connector 15"/>
          <p:cNvCxnSpPr/>
          <p:nvPr/>
        </p:nvCxnSpPr>
        <p:spPr>
          <a:xfrm>
            <a:off x="1867276" y="4118553"/>
            <a:ext cx="1971496" cy="1618"/>
          </a:xfrm>
          <a:prstGeom prst="line">
            <a:avLst/>
          </a:prstGeom>
          <a:ln w="381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3817042" y="3425350"/>
            <a:ext cx="1440160" cy="1861831"/>
          </a:xfrm>
          <a:prstGeom prst="roundRect">
            <a:avLst/>
          </a:prstGeom>
          <a:solidFill>
            <a:schemeClr val="accent4">
              <a:lumMod val="90000"/>
            </a:schemeClr>
          </a:solidFill>
          <a:ln>
            <a:solidFill>
              <a:schemeClr val="accent4">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none">
            <a:normAutofit/>
          </a:bodyPr>
          <a:lstStyle/>
          <a:p>
            <a:pPr algn="ctr">
              <a:defRPr/>
            </a:pPr>
            <a:r>
              <a:rPr lang="en-GB" sz="1600" b="1" dirty="0">
                <a:solidFill>
                  <a:srgbClr val="FFFF00"/>
                </a:solidFill>
                <a:effectLst>
                  <a:outerShdw blurRad="38100" dist="38100" dir="2700000" algn="tl">
                    <a:srgbClr val="000000">
                      <a:alpha val="43137"/>
                    </a:srgbClr>
                  </a:outerShdw>
                </a:effectLst>
              </a:rPr>
              <a:t>COUNCIL</a:t>
            </a:r>
          </a:p>
          <a:p>
            <a:pPr algn="ctr">
              <a:defRPr/>
            </a:pPr>
            <a:r>
              <a:rPr lang="en-GB" sz="1600" b="1" dirty="0" smtClean="0">
                <a:solidFill>
                  <a:srgbClr val="FFFF00"/>
                </a:solidFill>
                <a:effectLst>
                  <a:outerShdw blurRad="38100" dist="38100" dir="2700000" algn="tl">
                    <a:srgbClr val="000000">
                      <a:alpha val="43137"/>
                    </a:srgbClr>
                  </a:outerShdw>
                </a:effectLst>
              </a:rPr>
              <a:t>Position</a:t>
            </a:r>
            <a:br>
              <a:rPr lang="en-GB" sz="1600" b="1" dirty="0" smtClean="0">
                <a:solidFill>
                  <a:srgbClr val="FFFF00"/>
                </a:solidFill>
                <a:effectLst>
                  <a:outerShdw blurRad="38100" dist="38100" dir="2700000" algn="tl">
                    <a:srgbClr val="000000">
                      <a:alpha val="43137"/>
                    </a:srgbClr>
                  </a:outerShdw>
                </a:effectLst>
              </a:rPr>
            </a:br>
            <a:endParaRPr lang="en-GB" sz="1600" b="1" dirty="0" smtClean="0">
              <a:solidFill>
                <a:srgbClr val="FFFF00"/>
              </a:solidFill>
              <a:effectLst>
                <a:outerShdw blurRad="38100" dist="38100" dir="2700000" algn="tl">
                  <a:srgbClr val="000000">
                    <a:alpha val="43137"/>
                  </a:srgbClr>
                </a:outerShdw>
              </a:effectLst>
            </a:endParaRPr>
          </a:p>
          <a:p>
            <a:pPr algn="ctr">
              <a:defRPr/>
            </a:pPr>
            <a:r>
              <a:rPr lang="en-GB" sz="1100" b="1" dirty="0" smtClean="0">
                <a:solidFill>
                  <a:srgbClr val="FFFF00"/>
                </a:solidFill>
                <a:effectLst>
                  <a:outerShdw blurRad="38100" dist="38100" dir="2700000" algn="tl">
                    <a:srgbClr val="000000">
                      <a:alpha val="43137"/>
                    </a:srgbClr>
                  </a:outerShdw>
                </a:effectLst>
              </a:rPr>
              <a:t>General Approach </a:t>
            </a:r>
          </a:p>
          <a:p>
            <a:pPr algn="ctr">
              <a:defRPr/>
            </a:pPr>
            <a:r>
              <a:rPr lang="en-GB" sz="1100" b="1" dirty="0" smtClean="0">
                <a:solidFill>
                  <a:srgbClr val="FFFF00"/>
                </a:solidFill>
                <a:effectLst>
                  <a:outerShdw blurRad="38100" dist="38100" dir="2700000" algn="tl">
                    <a:srgbClr val="000000">
                      <a:alpha val="43137"/>
                    </a:srgbClr>
                  </a:outerShdw>
                </a:effectLst>
              </a:rPr>
              <a:t>Agreement </a:t>
            </a:r>
          </a:p>
          <a:p>
            <a:pPr algn="ctr">
              <a:defRPr/>
            </a:pPr>
            <a:r>
              <a:rPr lang="en-GB" sz="1100" b="1" dirty="0">
                <a:solidFill>
                  <a:srgbClr val="FFFF00"/>
                </a:solidFill>
                <a:effectLst>
                  <a:outerShdw blurRad="38100" dist="38100" dir="2700000" algn="tl">
                    <a:srgbClr val="000000">
                      <a:alpha val="43137"/>
                    </a:srgbClr>
                  </a:outerShdw>
                </a:effectLst>
              </a:rPr>
              <a:t>(</a:t>
            </a:r>
            <a:r>
              <a:rPr lang="en-GB" sz="1100" b="1" dirty="0" smtClean="0">
                <a:solidFill>
                  <a:srgbClr val="FFFF00"/>
                </a:solidFill>
                <a:effectLst>
                  <a:outerShdw blurRad="38100" dist="38100" dir="2700000" algn="tl">
                    <a:srgbClr val="000000">
                      <a:alpha val="43137"/>
                    </a:srgbClr>
                  </a:outerShdw>
                </a:effectLst>
              </a:rPr>
              <a:t>Lux Presidency) </a:t>
            </a:r>
          </a:p>
          <a:p>
            <a:pPr algn="ctr">
              <a:defRPr/>
            </a:pPr>
            <a:r>
              <a:rPr lang="en-GB" sz="1100" b="1" dirty="0" smtClean="0">
                <a:solidFill>
                  <a:srgbClr val="FFFF00"/>
                </a:solidFill>
                <a:effectLst>
                  <a:outerShdw blurRad="38100" dist="38100" dir="2700000" algn="tl">
                    <a:srgbClr val="000000">
                      <a:alpha val="43137"/>
                    </a:srgbClr>
                  </a:outerShdw>
                </a:effectLst>
              </a:rPr>
              <a:t>EPSCO meeting</a:t>
            </a:r>
          </a:p>
          <a:p>
            <a:pPr algn="ctr">
              <a:defRPr/>
            </a:pPr>
            <a:r>
              <a:rPr lang="en-GB" sz="1100" b="1" dirty="0" smtClean="0">
                <a:solidFill>
                  <a:srgbClr val="FFFF00"/>
                </a:solidFill>
                <a:effectLst>
                  <a:outerShdw blurRad="38100" dist="38100" dir="2700000" algn="tl">
                    <a:srgbClr val="000000">
                      <a:alpha val="43137"/>
                    </a:srgbClr>
                  </a:outerShdw>
                </a:effectLst>
              </a:rPr>
              <a:t>Oct 5 2015</a:t>
            </a:r>
            <a:endParaRPr lang="en-GB" sz="1100" b="1" dirty="0">
              <a:solidFill>
                <a:srgbClr val="FFFF00"/>
              </a:solidFill>
              <a:effectLst>
                <a:outerShdw blurRad="38100" dist="38100" dir="2700000" algn="tl">
                  <a:srgbClr val="000000">
                    <a:alpha val="43137"/>
                  </a:srgbClr>
                </a:outerShdw>
              </a:effectLst>
            </a:endParaRPr>
          </a:p>
        </p:txBody>
      </p:sp>
      <p:cxnSp>
        <p:nvCxnSpPr>
          <p:cNvPr id="18" name="Straight Connector 17"/>
          <p:cNvCxnSpPr/>
          <p:nvPr/>
        </p:nvCxnSpPr>
        <p:spPr>
          <a:xfrm>
            <a:off x="1578351" y="3257797"/>
            <a:ext cx="296863"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1875214" y="2222386"/>
            <a:ext cx="9525" cy="1897785"/>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864101" y="2230296"/>
            <a:ext cx="915988" cy="0"/>
          </a:xfrm>
          <a:prstGeom prst="line">
            <a:avLst/>
          </a:prstGeom>
          <a:ln w="381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a:spLocks noChangeArrowheads="1"/>
          </p:cNvSpPr>
          <p:nvPr/>
        </p:nvSpPr>
        <p:spPr bwMode="auto">
          <a:xfrm>
            <a:off x="432176" y="847965"/>
            <a:ext cx="1146175" cy="523291"/>
          </a:xfrm>
          <a:prstGeom prst="rect">
            <a:avLst/>
          </a:prstGeom>
          <a:solidFill>
            <a:schemeClr val="accent4">
              <a:lumMod val="90000"/>
            </a:schemeClr>
          </a:solidFill>
          <a:ln w="9525">
            <a:solidFill>
              <a:schemeClr val="accent4">
                <a:lumMod val="75000"/>
              </a:schemeClr>
            </a:solidFill>
            <a:miter lim="800000"/>
            <a:headEnd/>
            <a:tailEnd/>
          </a:ln>
          <a:extLst/>
        </p:spPr>
        <p:txBody>
          <a:bodyPr/>
          <a:lstStyle>
            <a:lvl1pPr eaLnBrk="0" hangingPunct="0">
              <a:spcBef>
                <a:spcPct val="20000"/>
              </a:spcBef>
              <a:buClr>
                <a:srgbClr val="0192CE"/>
              </a:buClr>
              <a:buFont typeface="Wingdings" pitchFamily="2" charset="2"/>
              <a:buChar char="§"/>
              <a:defRPr>
                <a:solidFill>
                  <a:schemeClr val="tx1"/>
                </a:solidFill>
                <a:latin typeface="Arial" charset="0"/>
                <a:cs typeface="Arial" charset="0"/>
              </a:defRPr>
            </a:lvl1pPr>
            <a:lvl2pPr marL="742950" indent="-285750" eaLnBrk="0" hangingPunct="0">
              <a:spcBef>
                <a:spcPct val="20000"/>
              </a:spcBef>
              <a:buClr>
                <a:srgbClr val="0192CE"/>
              </a:buClr>
              <a:buFont typeface="Wingdings" pitchFamily="2" charset="2"/>
              <a:buChar char="§"/>
              <a:defRPr>
                <a:solidFill>
                  <a:schemeClr val="tx1"/>
                </a:solidFill>
                <a:latin typeface="Arial" charset="0"/>
                <a:cs typeface="Arial" charset="0"/>
              </a:defRPr>
            </a:lvl2pPr>
            <a:lvl3pPr marL="1143000" indent="-228600" eaLnBrk="0" hangingPunct="0">
              <a:spcBef>
                <a:spcPct val="20000"/>
              </a:spcBef>
              <a:buFont typeface="Calibri" pitchFamily="34" charset="0"/>
              <a:buChar char="−"/>
              <a:defRPr sz="1500">
                <a:solidFill>
                  <a:schemeClr val="tx1"/>
                </a:solidFill>
                <a:latin typeface="Arial" charset="0"/>
                <a:cs typeface="Arial" charset="0"/>
              </a:defRPr>
            </a:lvl3pPr>
            <a:lvl4pPr marL="1600200" indent="-228600" eaLnBrk="0" hangingPunct="0">
              <a:spcBef>
                <a:spcPct val="20000"/>
              </a:spcBef>
              <a:buFont typeface="Arial" charset="0"/>
              <a:buChar char="•"/>
              <a:defRPr sz="1500">
                <a:solidFill>
                  <a:schemeClr val="tx1"/>
                </a:solidFill>
                <a:latin typeface="Arial" charset="0"/>
                <a:cs typeface="Arial" charset="0"/>
              </a:defRPr>
            </a:lvl4pPr>
            <a:lvl5pPr marL="2057400" indent="-228600" eaLnBrk="0" hangingPunct="0">
              <a:spcBef>
                <a:spcPct val="20000"/>
              </a:spcBef>
              <a:buFont typeface="Arial" charset="0"/>
              <a:buChar char="»"/>
              <a:defRPr sz="15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5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5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5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500">
                <a:solidFill>
                  <a:schemeClr val="tx1"/>
                </a:solidFill>
                <a:latin typeface="Arial" charset="0"/>
                <a:cs typeface="Arial" charset="0"/>
              </a:defRPr>
            </a:lvl9pPr>
          </a:lstStyle>
          <a:p>
            <a:pPr algn="ctr" eaLnBrk="1" hangingPunct="1">
              <a:spcBef>
                <a:spcPct val="0"/>
              </a:spcBef>
              <a:buClrTx/>
              <a:buFontTx/>
              <a:buNone/>
            </a:pPr>
            <a:r>
              <a:rPr lang="en-GB" altLang="de-DE" sz="1100" b="1" dirty="0" smtClean="0">
                <a:solidFill>
                  <a:srgbClr val="000000"/>
                </a:solidFill>
              </a:rPr>
              <a:t>ROUND  </a:t>
            </a:r>
            <a:r>
              <a:rPr lang="en-GB" altLang="de-DE" sz="1200" b="1" dirty="0" smtClean="0">
                <a:solidFill>
                  <a:srgbClr val="000000"/>
                </a:solidFill>
              </a:rPr>
              <a:t>1</a:t>
            </a:r>
            <a:endParaRPr lang="en-GB" altLang="de-DE" sz="1100" b="1" dirty="0">
              <a:solidFill>
                <a:srgbClr val="000000"/>
              </a:solidFill>
            </a:endParaRPr>
          </a:p>
          <a:p>
            <a:pPr algn="ctr" eaLnBrk="1" hangingPunct="1">
              <a:spcBef>
                <a:spcPct val="0"/>
              </a:spcBef>
              <a:buClrTx/>
              <a:buFontTx/>
              <a:buNone/>
            </a:pPr>
            <a:r>
              <a:rPr lang="en-GB" altLang="de-DE" sz="1100" b="1" dirty="0">
                <a:solidFill>
                  <a:srgbClr val="000000"/>
                </a:solidFill>
              </a:rPr>
              <a:t>(technical)</a:t>
            </a:r>
          </a:p>
        </p:txBody>
      </p:sp>
      <p:sp>
        <p:nvSpPr>
          <p:cNvPr id="24" name="TextBox 23"/>
          <p:cNvSpPr txBox="1">
            <a:spLocks noChangeArrowheads="1"/>
          </p:cNvSpPr>
          <p:nvPr/>
        </p:nvSpPr>
        <p:spPr bwMode="auto">
          <a:xfrm>
            <a:off x="3021731" y="852232"/>
            <a:ext cx="1634083" cy="535414"/>
          </a:xfrm>
          <a:prstGeom prst="rect">
            <a:avLst/>
          </a:prstGeom>
          <a:solidFill>
            <a:schemeClr val="accent4">
              <a:lumMod val="90000"/>
            </a:schemeClr>
          </a:solidFill>
          <a:ln w="9525">
            <a:solidFill>
              <a:schemeClr val="accent4">
                <a:lumMod val="75000"/>
              </a:schemeClr>
            </a:solidFill>
            <a:miter lim="800000"/>
            <a:headEnd/>
            <a:tailEnd/>
          </a:ln>
          <a:extLst/>
        </p:spPr>
        <p:txBody>
          <a:bodyPr/>
          <a:lstStyle>
            <a:lvl1pPr eaLnBrk="0" hangingPunct="0">
              <a:spcBef>
                <a:spcPct val="20000"/>
              </a:spcBef>
              <a:buClr>
                <a:srgbClr val="0192CE"/>
              </a:buClr>
              <a:buFont typeface="Wingdings" pitchFamily="2" charset="2"/>
              <a:buChar char="§"/>
              <a:defRPr>
                <a:solidFill>
                  <a:schemeClr val="tx1"/>
                </a:solidFill>
                <a:latin typeface="Arial" charset="0"/>
                <a:cs typeface="Arial" charset="0"/>
              </a:defRPr>
            </a:lvl1pPr>
            <a:lvl2pPr marL="742950" indent="-285750" eaLnBrk="0" hangingPunct="0">
              <a:spcBef>
                <a:spcPct val="20000"/>
              </a:spcBef>
              <a:buClr>
                <a:srgbClr val="0192CE"/>
              </a:buClr>
              <a:buFont typeface="Wingdings" pitchFamily="2" charset="2"/>
              <a:buChar char="§"/>
              <a:defRPr>
                <a:solidFill>
                  <a:schemeClr val="tx1"/>
                </a:solidFill>
                <a:latin typeface="Arial" charset="0"/>
                <a:cs typeface="Arial" charset="0"/>
              </a:defRPr>
            </a:lvl2pPr>
            <a:lvl3pPr marL="1143000" indent="-228600" eaLnBrk="0" hangingPunct="0">
              <a:spcBef>
                <a:spcPct val="20000"/>
              </a:spcBef>
              <a:buFont typeface="Calibri" pitchFamily="34" charset="0"/>
              <a:buChar char="−"/>
              <a:defRPr sz="1500">
                <a:solidFill>
                  <a:schemeClr val="tx1"/>
                </a:solidFill>
                <a:latin typeface="Arial" charset="0"/>
                <a:cs typeface="Arial" charset="0"/>
              </a:defRPr>
            </a:lvl3pPr>
            <a:lvl4pPr marL="1600200" indent="-228600" eaLnBrk="0" hangingPunct="0">
              <a:spcBef>
                <a:spcPct val="20000"/>
              </a:spcBef>
              <a:buFont typeface="Arial" charset="0"/>
              <a:buChar char="•"/>
              <a:defRPr sz="1500">
                <a:solidFill>
                  <a:schemeClr val="tx1"/>
                </a:solidFill>
                <a:latin typeface="Arial" charset="0"/>
                <a:cs typeface="Arial" charset="0"/>
              </a:defRPr>
            </a:lvl4pPr>
            <a:lvl5pPr marL="2057400" indent="-228600" eaLnBrk="0" hangingPunct="0">
              <a:spcBef>
                <a:spcPct val="20000"/>
              </a:spcBef>
              <a:buFont typeface="Arial" charset="0"/>
              <a:buChar char="»"/>
              <a:defRPr sz="15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5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5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5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500">
                <a:solidFill>
                  <a:schemeClr val="tx1"/>
                </a:solidFill>
                <a:latin typeface="Arial" charset="0"/>
                <a:cs typeface="Arial" charset="0"/>
              </a:defRPr>
            </a:lvl9pPr>
          </a:lstStyle>
          <a:p>
            <a:pPr algn="ctr" eaLnBrk="1" hangingPunct="1">
              <a:spcBef>
                <a:spcPct val="0"/>
              </a:spcBef>
              <a:buClrTx/>
              <a:buFontTx/>
              <a:buNone/>
            </a:pPr>
            <a:r>
              <a:rPr lang="en-GB" altLang="de-DE" sz="1100" b="1" dirty="0" smtClean="0">
                <a:solidFill>
                  <a:srgbClr val="000000"/>
                </a:solidFill>
              </a:rPr>
              <a:t>ROUND  </a:t>
            </a:r>
            <a:r>
              <a:rPr lang="en-GB" altLang="de-DE" sz="1600" b="1" dirty="0" smtClean="0">
                <a:solidFill>
                  <a:srgbClr val="000000"/>
                </a:solidFill>
              </a:rPr>
              <a:t>2</a:t>
            </a:r>
            <a:endParaRPr lang="en-GB" altLang="de-DE" sz="1600" b="1" dirty="0">
              <a:solidFill>
                <a:srgbClr val="000000"/>
              </a:solidFill>
            </a:endParaRPr>
          </a:p>
          <a:p>
            <a:pPr algn="ctr" eaLnBrk="1" hangingPunct="1">
              <a:spcBef>
                <a:spcPct val="0"/>
              </a:spcBef>
              <a:buClrTx/>
              <a:buFontTx/>
              <a:buNone/>
            </a:pPr>
            <a:r>
              <a:rPr lang="en-GB" altLang="de-DE" sz="1100" b="1" dirty="0" smtClean="0">
                <a:solidFill>
                  <a:srgbClr val="000000"/>
                </a:solidFill>
              </a:rPr>
              <a:t>(technical &amp; political)</a:t>
            </a:r>
            <a:endParaRPr lang="en-GB" altLang="de-DE" sz="1100" b="1" dirty="0">
              <a:solidFill>
                <a:srgbClr val="000000"/>
              </a:solidFill>
            </a:endParaRPr>
          </a:p>
          <a:p>
            <a:pPr algn="ctr" eaLnBrk="1" hangingPunct="1">
              <a:spcBef>
                <a:spcPct val="0"/>
              </a:spcBef>
              <a:buClrTx/>
              <a:buFontTx/>
              <a:buNone/>
            </a:pPr>
            <a:endParaRPr lang="en-GB" altLang="de-DE" sz="3600" b="1" dirty="0">
              <a:solidFill>
                <a:srgbClr val="000000"/>
              </a:solidFill>
            </a:endParaRPr>
          </a:p>
        </p:txBody>
      </p:sp>
      <p:sp>
        <p:nvSpPr>
          <p:cNvPr id="25" name="TextBox 24"/>
          <p:cNvSpPr txBox="1">
            <a:spLocks noChangeArrowheads="1"/>
          </p:cNvSpPr>
          <p:nvPr/>
        </p:nvSpPr>
        <p:spPr bwMode="auto">
          <a:xfrm>
            <a:off x="6876256" y="859840"/>
            <a:ext cx="1189945" cy="534049"/>
          </a:xfrm>
          <a:prstGeom prst="rect">
            <a:avLst/>
          </a:prstGeom>
          <a:solidFill>
            <a:schemeClr val="accent4">
              <a:lumMod val="90000"/>
            </a:schemeClr>
          </a:solidFill>
          <a:ln w="9525">
            <a:solidFill>
              <a:schemeClr val="accent4">
                <a:lumMod val="75000"/>
              </a:schemeClr>
            </a:solidFill>
            <a:miter lim="800000"/>
            <a:headEnd/>
            <a:tailEnd/>
          </a:ln>
          <a:extLst/>
        </p:spPr>
        <p:txBody>
          <a:bodyPr/>
          <a:lstStyle>
            <a:lvl1pPr eaLnBrk="0" hangingPunct="0">
              <a:spcBef>
                <a:spcPct val="20000"/>
              </a:spcBef>
              <a:buClr>
                <a:srgbClr val="0192CE"/>
              </a:buClr>
              <a:buFont typeface="Wingdings" pitchFamily="2" charset="2"/>
              <a:buChar char="§"/>
              <a:defRPr>
                <a:solidFill>
                  <a:schemeClr val="tx1"/>
                </a:solidFill>
                <a:latin typeface="Arial" charset="0"/>
                <a:cs typeface="Arial" charset="0"/>
              </a:defRPr>
            </a:lvl1pPr>
            <a:lvl2pPr marL="742950" indent="-285750" eaLnBrk="0" hangingPunct="0">
              <a:spcBef>
                <a:spcPct val="20000"/>
              </a:spcBef>
              <a:buClr>
                <a:srgbClr val="0192CE"/>
              </a:buClr>
              <a:buFont typeface="Wingdings" pitchFamily="2" charset="2"/>
              <a:buChar char="§"/>
              <a:defRPr>
                <a:solidFill>
                  <a:schemeClr val="tx1"/>
                </a:solidFill>
                <a:latin typeface="Arial" charset="0"/>
                <a:cs typeface="Arial" charset="0"/>
              </a:defRPr>
            </a:lvl2pPr>
            <a:lvl3pPr marL="1143000" indent="-228600" eaLnBrk="0" hangingPunct="0">
              <a:spcBef>
                <a:spcPct val="20000"/>
              </a:spcBef>
              <a:buFont typeface="Calibri" pitchFamily="34" charset="0"/>
              <a:buChar char="−"/>
              <a:defRPr sz="1500">
                <a:solidFill>
                  <a:schemeClr val="tx1"/>
                </a:solidFill>
                <a:latin typeface="Arial" charset="0"/>
                <a:cs typeface="Arial" charset="0"/>
              </a:defRPr>
            </a:lvl3pPr>
            <a:lvl4pPr marL="1600200" indent="-228600" eaLnBrk="0" hangingPunct="0">
              <a:spcBef>
                <a:spcPct val="20000"/>
              </a:spcBef>
              <a:buFont typeface="Arial" charset="0"/>
              <a:buChar char="•"/>
              <a:defRPr sz="1500">
                <a:solidFill>
                  <a:schemeClr val="tx1"/>
                </a:solidFill>
                <a:latin typeface="Arial" charset="0"/>
                <a:cs typeface="Arial" charset="0"/>
              </a:defRPr>
            </a:lvl4pPr>
            <a:lvl5pPr marL="2057400" indent="-228600" eaLnBrk="0" hangingPunct="0">
              <a:spcBef>
                <a:spcPct val="20000"/>
              </a:spcBef>
              <a:buFont typeface="Arial" charset="0"/>
              <a:buChar char="»"/>
              <a:defRPr sz="15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5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5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5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500">
                <a:solidFill>
                  <a:schemeClr val="tx1"/>
                </a:solidFill>
                <a:latin typeface="Arial" charset="0"/>
                <a:cs typeface="Arial" charset="0"/>
              </a:defRPr>
            </a:lvl9pPr>
          </a:lstStyle>
          <a:p>
            <a:pPr algn="ctr" eaLnBrk="1" hangingPunct="1">
              <a:spcBef>
                <a:spcPct val="0"/>
              </a:spcBef>
              <a:buClrTx/>
              <a:buFontTx/>
              <a:buNone/>
            </a:pPr>
            <a:r>
              <a:rPr lang="en-GB" altLang="de-DE" sz="1200" b="1" dirty="0" smtClean="0">
                <a:solidFill>
                  <a:srgbClr val="000000"/>
                </a:solidFill>
              </a:rPr>
              <a:t>ROUND</a:t>
            </a:r>
            <a:r>
              <a:rPr lang="en-GB" altLang="de-DE" sz="1400" b="1" dirty="0" smtClean="0">
                <a:solidFill>
                  <a:srgbClr val="000000"/>
                </a:solidFill>
              </a:rPr>
              <a:t>  </a:t>
            </a:r>
            <a:r>
              <a:rPr lang="en-GB" altLang="de-DE" sz="1600" b="1" dirty="0" smtClean="0">
                <a:solidFill>
                  <a:srgbClr val="000000"/>
                </a:solidFill>
              </a:rPr>
              <a:t>3</a:t>
            </a:r>
            <a:endParaRPr lang="en-GB" altLang="de-DE" sz="1600" b="1" dirty="0">
              <a:solidFill>
                <a:srgbClr val="000000"/>
              </a:solidFill>
            </a:endParaRPr>
          </a:p>
          <a:p>
            <a:pPr algn="ctr" eaLnBrk="1" hangingPunct="1">
              <a:spcBef>
                <a:spcPct val="0"/>
              </a:spcBef>
              <a:buClrTx/>
              <a:buFontTx/>
              <a:buNone/>
            </a:pPr>
            <a:r>
              <a:rPr lang="en-GB" altLang="de-DE" sz="1100" b="1" dirty="0">
                <a:solidFill>
                  <a:srgbClr val="000000"/>
                </a:solidFill>
              </a:rPr>
              <a:t>(political)</a:t>
            </a:r>
          </a:p>
          <a:p>
            <a:pPr algn="ctr" eaLnBrk="1" hangingPunct="1">
              <a:spcBef>
                <a:spcPct val="0"/>
              </a:spcBef>
              <a:buClrTx/>
              <a:buFontTx/>
              <a:buNone/>
            </a:pPr>
            <a:endParaRPr lang="en-GB" altLang="de-DE" sz="3600" b="1" dirty="0">
              <a:solidFill>
                <a:srgbClr val="000000"/>
              </a:solidFill>
            </a:endParaRPr>
          </a:p>
        </p:txBody>
      </p:sp>
      <p:sp>
        <p:nvSpPr>
          <p:cNvPr id="26" name="Rounded Rectangle 25"/>
          <p:cNvSpPr/>
          <p:nvPr/>
        </p:nvSpPr>
        <p:spPr>
          <a:xfrm>
            <a:off x="2780478" y="1522719"/>
            <a:ext cx="999434" cy="1521111"/>
          </a:xfrm>
          <a:prstGeom prst="roundRect">
            <a:avLst/>
          </a:prstGeom>
          <a:solidFill>
            <a:schemeClr val="accent4">
              <a:lumMod val="90000"/>
            </a:schemeClr>
          </a:solidFill>
          <a:ln>
            <a:solidFill>
              <a:schemeClr val="accent4">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none">
            <a:normAutofit/>
          </a:bodyPr>
          <a:lstStyle/>
          <a:p>
            <a:pPr algn="ctr">
              <a:defRPr/>
            </a:pPr>
            <a:endParaRPr lang="en-GB" sz="1050" b="1" dirty="0" smtClean="0">
              <a:solidFill>
                <a:srgbClr val="6E6D71">
                  <a:lumMod val="50000"/>
                </a:srgbClr>
              </a:solidFill>
            </a:endParaRPr>
          </a:p>
          <a:p>
            <a:pPr algn="ctr">
              <a:defRPr/>
            </a:pPr>
            <a:r>
              <a:rPr lang="en-GB" sz="1050" b="1" dirty="0" smtClean="0">
                <a:solidFill>
                  <a:srgbClr val="6E6D71">
                    <a:lumMod val="50000"/>
                  </a:srgbClr>
                </a:solidFill>
              </a:rPr>
              <a:t>EP ENVI</a:t>
            </a:r>
            <a:endParaRPr lang="en-GB" sz="1050" b="1" dirty="0">
              <a:solidFill>
                <a:srgbClr val="6E6D71">
                  <a:lumMod val="50000"/>
                </a:srgbClr>
              </a:solidFill>
            </a:endParaRPr>
          </a:p>
          <a:p>
            <a:pPr algn="ctr">
              <a:defRPr/>
            </a:pPr>
            <a:r>
              <a:rPr lang="en-GB" sz="1050" b="1" dirty="0">
                <a:solidFill>
                  <a:srgbClr val="6E6D71">
                    <a:lumMod val="50000"/>
                  </a:srgbClr>
                </a:solidFill>
              </a:rPr>
              <a:t>Position</a:t>
            </a:r>
          </a:p>
          <a:p>
            <a:pPr algn="ctr">
              <a:defRPr/>
            </a:pPr>
            <a:r>
              <a:rPr lang="en-GB" sz="800" b="1" i="1" dirty="0" smtClean="0">
                <a:solidFill>
                  <a:srgbClr val="6E6D71">
                    <a:lumMod val="50000"/>
                  </a:srgbClr>
                </a:solidFill>
              </a:rPr>
              <a:t>25 Sep 2013</a:t>
            </a:r>
          </a:p>
          <a:p>
            <a:pPr algn="ctr">
              <a:defRPr/>
            </a:pPr>
            <a:endParaRPr lang="en-US" sz="1200" b="1" i="1" dirty="0">
              <a:solidFill>
                <a:srgbClr val="6E6D71">
                  <a:lumMod val="50000"/>
                </a:srgbClr>
              </a:solidFill>
            </a:endParaRPr>
          </a:p>
          <a:p>
            <a:pPr algn="ctr">
              <a:defRPr/>
            </a:pPr>
            <a:r>
              <a:rPr lang="en-GB" sz="1050" b="1" dirty="0" smtClean="0">
                <a:solidFill>
                  <a:srgbClr val="6E6D71">
                    <a:lumMod val="50000"/>
                  </a:srgbClr>
                </a:solidFill>
              </a:rPr>
              <a:t>EP Plenary</a:t>
            </a:r>
            <a:endParaRPr lang="en-GB" sz="1050" b="1" dirty="0">
              <a:solidFill>
                <a:srgbClr val="6E6D71">
                  <a:lumMod val="50000"/>
                </a:srgbClr>
              </a:solidFill>
            </a:endParaRPr>
          </a:p>
          <a:p>
            <a:pPr algn="ctr">
              <a:defRPr/>
            </a:pPr>
            <a:r>
              <a:rPr lang="en-GB" sz="1050" b="1" dirty="0">
                <a:solidFill>
                  <a:srgbClr val="6E6D71">
                    <a:lumMod val="50000"/>
                  </a:srgbClr>
                </a:solidFill>
              </a:rPr>
              <a:t>Position</a:t>
            </a:r>
          </a:p>
          <a:p>
            <a:pPr algn="ctr">
              <a:defRPr/>
            </a:pPr>
            <a:r>
              <a:rPr lang="en-GB" sz="800" b="1" i="1" dirty="0" smtClean="0">
                <a:solidFill>
                  <a:srgbClr val="6E6D71">
                    <a:lumMod val="50000"/>
                  </a:srgbClr>
                </a:solidFill>
              </a:rPr>
              <a:t>22 Oct 2013</a:t>
            </a:r>
            <a:endParaRPr lang="en-GB" sz="800" b="1" i="1" dirty="0">
              <a:solidFill>
                <a:srgbClr val="6E6D71">
                  <a:lumMod val="50000"/>
                </a:srgbClr>
              </a:solidFill>
            </a:endParaRPr>
          </a:p>
        </p:txBody>
      </p:sp>
      <p:sp>
        <p:nvSpPr>
          <p:cNvPr id="27" name="Rounded Rectangle 26"/>
          <p:cNvSpPr/>
          <p:nvPr/>
        </p:nvSpPr>
        <p:spPr>
          <a:xfrm>
            <a:off x="3854313" y="1522719"/>
            <a:ext cx="999434" cy="1521111"/>
          </a:xfrm>
          <a:prstGeom prst="roundRect">
            <a:avLst/>
          </a:prstGeom>
          <a:solidFill>
            <a:schemeClr val="accent4">
              <a:lumMod val="90000"/>
            </a:schemeClr>
          </a:solidFill>
          <a:ln>
            <a:solidFill>
              <a:schemeClr val="accent4">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none">
            <a:normAutofit/>
          </a:bodyPr>
          <a:lstStyle/>
          <a:p>
            <a:pPr algn="ctr">
              <a:defRPr/>
            </a:pPr>
            <a:endParaRPr lang="en-US" sz="600" b="1" dirty="0" smtClean="0">
              <a:solidFill>
                <a:srgbClr val="6E6D71">
                  <a:lumMod val="50000"/>
                </a:srgbClr>
              </a:solidFill>
            </a:endParaRPr>
          </a:p>
          <a:p>
            <a:pPr algn="ctr">
              <a:defRPr/>
            </a:pPr>
            <a:r>
              <a:rPr lang="en-US" sz="1050" b="1" dirty="0" smtClean="0">
                <a:solidFill>
                  <a:srgbClr val="6E6D71">
                    <a:lumMod val="50000"/>
                  </a:srgbClr>
                </a:solidFill>
              </a:rPr>
              <a:t>European</a:t>
            </a:r>
            <a:endParaRPr lang="en-GB" sz="1050" b="1" dirty="0" smtClean="0">
              <a:solidFill>
                <a:srgbClr val="6E6D71">
                  <a:lumMod val="50000"/>
                </a:srgbClr>
              </a:solidFill>
            </a:endParaRPr>
          </a:p>
          <a:p>
            <a:pPr algn="ctr">
              <a:defRPr/>
            </a:pPr>
            <a:r>
              <a:rPr lang="en-GB" sz="1050" b="1" dirty="0" smtClean="0">
                <a:solidFill>
                  <a:srgbClr val="6E6D71">
                    <a:lumMod val="50000"/>
                  </a:srgbClr>
                </a:solidFill>
              </a:rPr>
              <a:t>Parliament</a:t>
            </a:r>
          </a:p>
          <a:p>
            <a:pPr algn="ctr">
              <a:defRPr/>
            </a:pPr>
            <a:endParaRPr lang="en-GB" sz="600" b="1" dirty="0">
              <a:solidFill>
                <a:srgbClr val="FFFFFF"/>
              </a:solidFill>
            </a:endParaRPr>
          </a:p>
          <a:p>
            <a:pPr algn="ctr">
              <a:defRPr/>
            </a:pPr>
            <a:r>
              <a:rPr lang="en-GB" sz="800" b="1" dirty="0" smtClean="0">
                <a:solidFill>
                  <a:srgbClr val="C00000"/>
                </a:solidFill>
              </a:rPr>
              <a:t>1</a:t>
            </a:r>
            <a:r>
              <a:rPr lang="en-GB" sz="800" b="1" baseline="30000" dirty="0" smtClean="0">
                <a:solidFill>
                  <a:srgbClr val="C00000"/>
                </a:solidFill>
              </a:rPr>
              <a:t>st</a:t>
            </a:r>
            <a:r>
              <a:rPr lang="en-GB" sz="800" b="1" dirty="0" smtClean="0">
                <a:solidFill>
                  <a:srgbClr val="C00000"/>
                </a:solidFill>
              </a:rPr>
              <a:t> Reading</a:t>
            </a:r>
          </a:p>
          <a:p>
            <a:pPr algn="ctr">
              <a:defRPr/>
            </a:pPr>
            <a:r>
              <a:rPr lang="en-GB" sz="800" b="1" dirty="0" smtClean="0">
                <a:solidFill>
                  <a:srgbClr val="C00000"/>
                </a:solidFill>
              </a:rPr>
              <a:t>voted</a:t>
            </a:r>
          </a:p>
          <a:p>
            <a:pPr algn="ctr">
              <a:defRPr/>
            </a:pPr>
            <a:r>
              <a:rPr lang="en-US" sz="800" b="1" i="1" dirty="0" smtClean="0">
                <a:solidFill>
                  <a:srgbClr val="C00000"/>
                </a:solidFill>
              </a:rPr>
              <a:t>02 April 2014</a:t>
            </a:r>
          </a:p>
          <a:p>
            <a:pPr algn="ctr">
              <a:defRPr/>
            </a:pPr>
            <a:r>
              <a:rPr lang="en-US" sz="800" b="1" i="1" dirty="0" smtClean="0">
                <a:solidFill>
                  <a:srgbClr val="C00000"/>
                </a:solidFill>
              </a:rPr>
              <a:t>Confirmed by </a:t>
            </a:r>
          </a:p>
          <a:p>
            <a:pPr algn="ctr">
              <a:defRPr/>
            </a:pPr>
            <a:r>
              <a:rPr lang="en-US" sz="800" b="1" i="1" dirty="0" smtClean="0">
                <a:solidFill>
                  <a:srgbClr val="C00000"/>
                </a:solidFill>
              </a:rPr>
              <a:t>new EP in</a:t>
            </a:r>
          </a:p>
          <a:p>
            <a:pPr algn="ctr">
              <a:defRPr/>
            </a:pPr>
            <a:r>
              <a:rPr lang="en-US" sz="800" b="1" i="1" dirty="0" smtClean="0">
                <a:solidFill>
                  <a:srgbClr val="C00000"/>
                </a:solidFill>
              </a:rPr>
              <a:t>Nov 2014</a:t>
            </a:r>
            <a:endParaRPr lang="en-GB" sz="800" b="1" i="1" dirty="0">
              <a:solidFill>
                <a:srgbClr val="C00000"/>
              </a:solidFill>
            </a:endParaRPr>
          </a:p>
        </p:txBody>
      </p:sp>
      <p:sp>
        <p:nvSpPr>
          <p:cNvPr id="28" name="Rounded Rectangle 27"/>
          <p:cNvSpPr/>
          <p:nvPr/>
        </p:nvSpPr>
        <p:spPr>
          <a:xfrm>
            <a:off x="156720" y="2843034"/>
            <a:ext cx="1440160" cy="810768"/>
          </a:xfrm>
          <a:prstGeom prst="roundRect">
            <a:avLst/>
          </a:prstGeom>
          <a:solidFill>
            <a:schemeClr val="accent4">
              <a:lumMod val="90000"/>
            </a:schemeClr>
          </a:solidFill>
          <a:ln>
            <a:solidFill>
              <a:schemeClr val="accent4">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50" b="1" dirty="0">
                <a:solidFill>
                  <a:srgbClr val="F1F1F1"/>
                </a:solidFill>
                <a:effectLst>
                  <a:outerShdw blurRad="38100" dist="38100" dir="2700000" algn="tl">
                    <a:srgbClr val="000000">
                      <a:alpha val="43137"/>
                    </a:srgbClr>
                  </a:outerShdw>
                </a:effectLst>
              </a:rPr>
              <a:t>COMMISSION DRAFT </a:t>
            </a:r>
            <a:r>
              <a:rPr lang="en-GB" sz="1050" b="1" dirty="0" smtClean="0">
                <a:solidFill>
                  <a:srgbClr val="F1F1F1"/>
                </a:solidFill>
                <a:effectLst>
                  <a:outerShdw blurRad="38100" dist="38100" dir="2700000" algn="tl">
                    <a:srgbClr val="000000">
                      <a:alpha val="43137"/>
                    </a:srgbClr>
                  </a:outerShdw>
                </a:effectLst>
              </a:rPr>
              <a:t>proposal</a:t>
            </a:r>
            <a:endParaRPr lang="en-GB" sz="1050" b="1" dirty="0">
              <a:solidFill>
                <a:srgbClr val="F1F1F1"/>
              </a:solidFill>
              <a:effectLst>
                <a:outerShdw blurRad="38100" dist="38100" dir="2700000" algn="tl">
                  <a:srgbClr val="000000">
                    <a:alpha val="43137"/>
                  </a:srgbClr>
                </a:outerShdw>
              </a:effectLst>
            </a:endParaRPr>
          </a:p>
          <a:p>
            <a:pPr algn="ctr">
              <a:defRPr/>
            </a:pPr>
            <a:r>
              <a:rPr lang="en-GB" sz="800" b="1" i="1" dirty="0">
                <a:solidFill>
                  <a:srgbClr val="F1F1F1"/>
                </a:solidFill>
                <a:effectLst>
                  <a:outerShdw blurRad="38100" dist="38100" dir="2700000" algn="tl">
                    <a:srgbClr val="000000">
                      <a:alpha val="43137"/>
                    </a:srgbClr>
                  </a:outerShdw>
                </a:effectLst>
              </a:rPr>
              <a:t>(26 Sept 2012</a:t>
            </a:r>
            <a:r>
              <a:rPr lang="en-GB" sz="1300" b="1" i="1" dirty="0">
                <a:solidFill>
                  <a:srgbClr val="F1F1F1"/>
                </a:solidFill>
                <a:effectLst>
                  <a:outerShdw blurRad="38100" dist="38100" dir="2700000" algn="tl">
                    <a:srgbClr val="000000">
                      <a:alpha val="43137"/>
                    </a:srgbClr>
                  </a:outerShdw>
                </a:effectLst>
              </a:rPr>
              <a:t>)</a:t>
            </a:r>
          </a:p>
        </p:txBody>
      </p:sp>
      <p:cxnSp>
        <p:nvCxnSpPr>
          <p:cNvPr id="29" name="Straight Connector 28"/>
          <p:cNvCxnSpPr/>
          <p:nvPr/>
        </p:nvCxnSpPr>
        <p:spPr>
          <a:xfrm>
            <a:off x="2221930" y="859840"/>
            <a:ext cx="0" cy="4427342"/>
          </a:xfrm>
          <a:prstGeom prst="line">
            <a:avLst/>
          </a:prstGeom>
          <a:ln w="12700">
            <a:solidFill>
              <a:schemeClr val="accent4">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508104" y="883590"/>
            <a:ext cx="0" cy="4403591"/>
          </a:xfrm>
          <a:prstGeom prst="line">
            <a:avLst/>
          </a:prstGeom>
          <a:ln w="12700">
            <a:solidFill>
              <a:schemeClr val="accent4">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156720" y="4236418"/>
            <a:ext cx="1440160" cy="1422510"/>
          </a:xfrm>
          <a:prstGeom prst="roundRect">
            <a:avLst/>
          </a:prstGeom>
          <a:solidFill>
            <a:schemeClr val="accent4">
              <a:lumMod val="90000"/>
            </a:schemeClr>
          </a:solidFill>
          <a:ln>
            <a:solidFill>
              <a:schemeClr val="accent4">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50" b="1" dirty="0">
                <a:solidFill>
                  <a:srgbClr val="F1F1F1"/>
                </a:solidFill>
                <a:effectLst>
                  <a:outerShdw blurRad="38100" dist="38100" dir="2700000" algn="tl">
                    <a:srgbClr val="000000">
                      <a:alpha val="43137"/>
                    </a:srgbClr>
                  </a:outerShdw>
                </a:effectLst>
              </a:rPr>
              <a:t>COMMISSION </a:t>
            </a:r>
          </a:p>
          <a:p>
            <a:pPr algn="ctr">
              <a:defRPr/>
            </a:pPr>
            <a:r>
              <a:rPr lang="en-US" sz="1050" b="1" i="1" dirty="0" smtClean="0">
                <a:solidFill>
                  <a:srgbClr val="F1F1F1"/>
                </a:solidFill>
                <a:effectLst>
                  <a:outerShdw blurRad="38100" dist="38100" dir="2700000" algn="tl">
                    <a:srgbClr val="000000">
                      <a:alpha val="43137"/>
                    </a:srgbClr>
                  </a:outerShdw>
                </a:effectLst>
              </a:rPr>
              <a:t>Empowered to Draft &amp; Adopt</a:t>
            </a:r>
          </a:p>
          <a:p>
            <a:pPr algn="ctr">
              <a:defRPr/>
            </a:pPr>
            <a:r>
              <a:rPr lang="en-US" sz="1050" b="1" i="1" dirty="0" smtClean="0">
                <a:solidFill>
                  <a:srgbClr val="F1F1F1"/>
                </a:solidFill>
                <a:effectLst>
                  <a:outerShdw blurRad="38100" dist="38100" dir="2700000" algn="tl">
                    <a:srgbClr val="000000">
                      <a:alpha val="43137"/>
                    </a:srgbClr>
                  </a:outerShdw>
                </a:effectLst>
              </a:rPr>
              <a:t>Secondary Legislation</a:t>
            </a:r>
          </a:p>
          <a:p>
            <a:pPr algn="ctr">
              <a:defRPr/>
            </a:pPr>
            <a:r>
              <a:rPr lang="en-US" sz="1050" b="1" i="1" dirty="0" smtClean="0">
                <a:solidFill>
                  <a:srgbClr val="F1F1F1"/>
                </a:solidFill>
                <a:effectLst>
                  <a:outerShdw blurRad="38100" dist="38100" dir="2700000" algn="tl">
                    <a:srgbClr val="000000">
                      <a:alpha val="43137"/>
                    </a:srgbClr>
                  </a:outerShdw>
                </a:effectLst>
              </a:rPr>
              <a:t>&amp; Guidelines</a:t>
            </a:r>
            <a:endParaRPr lang="en-GB" sz="1300" b="1" i="1" dirty="0">
              <a:solidFill>
                <a:srgbClr val="F1F1F1"/>
              </a:solidFill>
              <a:effectLst>
                <a:outerShdw blurRad="38100" dist="38100" dir="2700000" algn="tl">
                  <a:srgbClr val="000000">
                    <a:alpha val="43137"/>
                  </a:srgbClr>
                </a:outerShdw>
              </a:effectLst>
            </a:endParaRPr>
          </a:p>
        </p:txBody>
      </p:sp>
      <p:sp>
        <p:nvSpPr>
          <p:cNvPr id="32" name="Rounded Rectangle 31"/>
          <p:cNvSpPr/>
          <p:nvPr/>
        </p:nvSpPr>
        <p:spPr>
          <a:xfrm>
            <a:off x="2319172" y="4969628"/>
            <a:ext cx="1440160" cy="965346"/>
          </a:xfrm>
          <a:prstGeom prst="roundRect">
            <a:avLst/>
          </a:prstGeom>
          <a:solidFill>
            <a:schemeClr val="accent4">
              <a:lumMod val="90000"/>
            </a:schemeClr>
          </a:solidFill>
          <a:ln>
            <a:solidFill>
              <a:schemeClr val="accent4">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none">
            <a:noAutofit/>
          </a:bodyPr>
          <a:lstStyle/>
          <a:p>
            <a:pPr algn="ctr">
              <a:defRPr/>
            </a:pPr>
            <a:r>
              <a:rPr lang="en-GB" sz="1600" b="1" dirty="0">
                <a:solidFill>
                  <a:srgbClr val="FFFF00"/>
                </a:solidFill>
                <a:effectLst>
                  <a:outerShdw blurRad="38100" dist="38100" dir="2700000" algn="tl">
                    <a:srgbClr val="000000">
                      <a:alpha val="43137"/>
                    </a:srgbClr>
                  </a:outerShdw>
                </a:effectLst>
              </a:rPr>
              <a:t>COUNCIL</a:t>
            </a:r>
          </a:p>
          <a:p>
            <a:pPr algn="ctr">
              <a:defRPr/>
            </a:pPr>
            <a:r>
              <a:rPr lang="en-GB" sz="1600" b="1" dirty="0" smtClean="0">
                <a:solidFill>
                  <a:srgbClr val="FFFF00"/>
                </a:solidFill>
                <a:effectLst>
                  <a:outerShdw blurRad="38100" dist="38100" dir="2700000" algn="tl">
                    <a:srgbClr val="000000">
                      <a:alpha val="43137"/>
                    </a:srgbClr>
                  </a:outerShdw>
                </a:effectLst>
              </a:rPr>
              <a:t>Votes </a:t>
            </a:r>
          </a:p>
          <a:p>
            <a:pPr algn="ctr">
              <a:defRPr/>
            </a:pPr>
            <a:r>
              <a:rPr lang="en-GB" sz="1100" b="1" dirty="0" smtClean="0">
                <a:solidFill>
                  <a:srgbClr val="FFFF00"/>
                </a:solidFill>
                <a:effectLst>
                  <a:outerShdw blurRad="38100" dist="38100" dir="2700000" algn="tl">
                    <a:srgbClr val="000000">
                      <a:alpha val="43137"/>
                    </a:srgbClr>
                  </a:outerShdw>
                </a:effectLst>
              </a:rPr>
              <a:t>on Secondary</a:t>
            </a:r>
          </a:p>
          <a:p>
            <a:pPr algn="ctr">
              <a:defRPr/>
            </a:pPr>
            <a:r>
              <a:rPr lang="en-GB" sz="1100" b="1" dirty="0" smtClean="0">
                <a:solidFill>
                  <a:srgbClr val="FFFF00"/>
                </a:solidFill>
                <a:effectLst>
                  <a:outerShdw blurRad="38100" dist="38100" dir="2700000" algn="tl">
                    <a:srgbClr val="000000">
                      <a:alpha val="43137"/>
                    </a:srgbClr>
                  </a:outerShdw>
                </a:effectLst>
              </a:rPr>
              <a:t>Legislation</a:t>
            </a:r>
            <a:endParaRPr lang="en-GB" sz="900" b="1" dirty="0">
              <a:solidFill>
                <a:srgbClr val="FFFF00"/>
              </a:solidFill>
              <a:effectLst>
                <a:outerShdw blurRad="38100" dist="38100" dir="2700000" algn="tl">
                  <a:srgbClr val="000000">
                    <a:alpha val="43137"/>
                  </a:srgbClr>
                </a:outerShdw>
              </a:effectLst>
            </a:endParaRPr>
          </a:p>
        </p:txBody>
      </p:sp>
      <p:cxnSp>
        <p:nvCxnSpPr>
          <p:cNvPr id="34" name="Straight Connector 33"/>
          <p:cNvCxnSpPr/>
          <p:nvPr/>
        </p:nvCxnSpPr>
        <p:spPr>
          <a:xfrm flipH="1">
            <a:off x="775408" y="6143315"/>
            <a:ext cx="7483092" cy="0"/>
          </a:xfrm>
          <a:prstGeom prst="line">
            <a:avLst/>
          </a:prstGeom>
          <a:ln w="38100">
            <a:solidFill>
              <a:schemeClr val="accent4">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793630" y="5650302"/>
            <a:ext cx="0" cy="483079"/>
          </a:xfrm>
          <a:prstGeom prst="line">
            <a:avLst/>
          </a:prstGeom>
          <a:ln w="381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655814" y="5710686"/>
            <a:ext cx="3487522" cy="307777"/>
          </a:xfrm>
          <a:prstGeom prst="rect">
            <a:avLst/>
          </a:prstGeom>
          <a:noFill/>
        </p:spPr>
        <p:txBody>
          <a:bodyPr wrap="square" rtlCol="0">
            <a:spAutoFit/>
          </a:bodyPr>
          <a:lstStyle/>
          <a:p>
            <a:pPr algn="ctr"/>
            <a:r>
              <a:rPr lang="en-US" sz="1400" dirty="0" smtClean="0">
                <a:solidFill>
                  <a:srgbClr val="F1F1F1">
                    <a:lumMod val="10000"/>
                  </a:srgbClr>
                </a:solidFill>
              </a:rPr>
              <a:t>IVDR and MDR Empowers Commission</a:t>
            </a:r>
            <a:endParaRPr lang="en-GB" sz="1400" dirty="0">
              <a:solidFill>
                <a:srgbClr val="F1F1F1">
                  <a:lumMod val="10000"/>
                </a:srgbClr>
              </a:solidFill>
            </a:endParaRPr>
          </a:p>
        </p:txBody>
      </p:sp>
      <p:cxnSp>
        <p:nvCxnSpPr>
          <p:cNvPr id="36" name="Straight Connector 35"/>
          <p:cNvCxnSpPr/>
          <p:nvPr/>
        </p:nvCxnSpPr>
        <p:spPr>
          <a:xfrm flipH="1">
            <a:off x="1596880" y="5447567"/>
            <a:ext cx="722292" cy="0"/>
          </a:xfrm>
          <a:prstGeom prst="line">
            <a:avLst/>
          </a:prstGeom>
          <a:ln w="381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a:spLocks noChangeArrowheads="1"/>
          </p:cNvSpPr>
          <p:nvPr/>
        </p:nvSpPr>
        <p:spPr bwMode="auto">
          <a:xfrm>
            <a:off x="5944642" y="4814052"/>
            <a:ext cx="2070843" cy="534049"/>
          </a:xfrm>
          <a:prstGeom prst="rect">
            <a:avLst/>
          </a:prstGeom>
          <a:solidFill>
            <a:schemeClr val="bg2">
              <a:lumMod val="40000"/>
              <a:lumOff val="60000"/>
            </a:schemeClr>
          </a:solidFill>
          <a:ln w="9525">
            <a:solidFill>
              <a:srgbClr val="000000"/>
            </a:solidFill>
            <a:miter lim="800000"/>
            <a:headEnd/>
            <a:tailEnd/>
          </a:ln>
          <a:extLst/>
        </p:spPr>
        <p:txBody>
          <a:bodyPr/>
          <a:lstStyle>
            <a:lvl1pPr eaLnBrk="0" hangingPunct="0">
              <a:spcBef>
                <a:spcPct val="20000"/>
              </a:spcBef>
              <a:buClr>
                <a:srgbClr val="0192CE"/>
              </a:buClr>
              <a:buFont typeface="Wingdings" pitchFamily="2" charset="2"/>
              <a:buChar char="§"/>
              <a:defRPr>
                <a:solidFill>
                  <a:schemeClr val="tx1"/>
                </a:solidFill>
                <a:latin typeface="Arial" charset="0"/>
                <a:cs typeface="Arial" charset="0"/>
              </a:defRPr>
            </a:lvl1pPr>
            <a:lvl2pPr marL="742950" indent="-285750" eaLnBrk="0" hangingPunct="0">
              <a:spcBef>
                <a:spcPct val="20000"/>
              </a:spcBef>
              <a:buClr>
                <a:srgbClr val="0192CE"/>
              </a:buClr>
              <a:buFont typeface="Wingdings" pitchFamily="2" charset="2"/>
              <a:buChar char="§"/>
              <a:defRPr>
                <a:solidFill>
                  <a:schemeClr val="tx1"/>
                </a:solidFill>
                <a:latin typeface="Arial" charset="0"/>
                <a:cs typeface="Arial" charset="0"/>
              </a:defRPr>
            </a:lvl2pPr>
            <a:lvl3pPr marL="1143000" indent="-228600" eaLnBrk="0" hangingPunct="0">
              <a:spcBef>
                <a:spcPct val="20000"/>
              </a:spcBef>
              <a:buFont typeface="Calibri" pitchFamily="34" charset="0"/>
              <a:buChar char="−"/>
              <a:defRPr sz="1500">
                <a:solidFill>
                  <a:schemeClr val="tx1"/>
                </a:solidFill>
                <a:latin typeface="Arial" charset="0"/>
                <a:cs typeface="Arial" charset="0"/>
              </a:defRPr>
            </a:lvl3pPr>
            <a:lvl4pPr marL="1600200" indent="-228600" eaLnBrk="0" hangingPunct="0">
              <a:spcBef>
                <a:spcPct val="20000"/>
              </a:spcBef>
              <a:buFont typeface="Arial" charset="0"/>
              <a:buChar char="•"/>
              <a:defRPr sz="1500">
                <a:solidFill>
                  <a:schemeClr val="tx1"/>
                </a:solidFill>
                <a:latin typeface="Arial" charset="0"/>
                <a:cs typeface="Arial" charset="0"/>
              </a:defRPr>
            </a:lvl4pPr>
            <a:lvl5pPr marL="2057400" indent="-228600" eaLnBrk="0" hangingPunct="0">
              <a:spcBef>
                <a:spcPct val="20000"/>
              </a:spcBef>
              <a:buFont typeface="Arial" charset="0"/>
              <a:buChar char="»"/>
              <a:defRPr sz="15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5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5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5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500">
                <a:solidFill>
                  <a:schemeClr val="tx1"/>
                </a:solidFill>
                <a:latin typeface="Arial" charset="0"/>
                <a:cs typeface="Arial" charset="0"/>
              </a:defRPr>
            </a:lvl9pPr>
          </a:lstStyle>
          <a:p>
            <a:pPr algn="ctr" eaLnBrk="1" hangingPunct="1">
              <a:spcBef>
                <a:spcPct val="0"/>
              </a:spcBef>
              <a:buClrTx/>
              <a:buFontTx/>
              <a:buNone/>
            </a:pPr>
            <a:r>
              <a:rPr lang="en-GB" altLang="de-DE" sz="1200" b="1" dirty="0" smtClean="0">
                <a:solidFill>
                  <a:srgbClr val="000000"/>
                </a:solidFill>
              </a:rPr>
              <a:t>ROUND</a:t>
            </a:r>
            <a:r>
              <a:rPr lang="en-GB" altLang="de-DE" sz="1400" b="1" dirty="0" smtClean="0">
                <a:solidFill>
                  <a:srgbClr val="000000"/>
                </a:solidFill>
              </a:rPr>
              <a:t>  </a:t>
            </a:r>
            <a:r>
              <a:rPr lang="en-GB" altLang="de-DE" sz="1600" b="1" dirty="0">
                <a:solidFill>
                  <a:srgbClr val="000000"/>
                </a:solidFill>
              </a:rPr>
              <a:t>4</a:t>
            </a:r>
          </a:p>
          <a:p>
            <a:pPr algn="ctr" eaLnBrk="1" hangingPunct="1">
              <a:spcBef>
                <a:spcPct val="0"/>
              </a:spcBef>
              <a:buClrTx/>
              <a:buFontTx/>
              <a:buNone/>
            </a:pPr>
            <a:r>
              <a:rPr lang="en-GB" altLang="de-DE" sz="1100" b="1" dirty="0" smtClean="0">
                <a:solidFill>
                  <a:srgbClr val="000000"/>
                </a:solidFill>
              </a:rPr>
              <a:t>(technical)</a:t>
            </a:r>
            <a:endParaRPr lang="en-GB" altLang="de-DE" sz="1100" b="1" dirty="0">
              <a:solidFill>
                <a:srgbClr val="000000"/>
              </a:solidFill>
            </a:endParaRPr>
          </a:p>
          <a:p>
            <a:pPr algn="ctr" eaLnBrk="1" hangingPunct="1">
              <a:spcBef>
                <a:spcPct val="0"/>
              </a:spcBef>
              <a:buClrTx/>
              <a:buFontTx/>
              <a:buNone/>
            </a:pPr>
            <a:endParaRPr lang="en-GB" altLang="de-DE" sz="3600" b="1" dirty="0">
              <a:solidFill>
                <a:srgbClr val="000000"/>
              </a:solidFill>
            </a:endParaRPr>
          </a:p>
        </p:txBody>
      </p:sp>
      <p:sp>
        <p:nvSpPr>
          <p:cNvPr id="3" name="Oval 2"/>
          <p:cNvSpPr/>
          <p:nvPr/>
        </p:nvSpPr>
        <p:spPr>
          <a:xfrm>
            <a:off x="5701628" y="4524376"/>
            <a:ext cx="2556872" cy="1094620"/>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1F1F1"/>
              </a:solidFill>
            </a:endParaRPr>
          </a:p>
        </p:txBody>
      </p:sp>
    </p:spTree>
    <p:extLst>
      <p:ext uri="{BB962C8B-B14F-4D97-AF65-F5344CB8AC3E}">
        <p14:creationId xmlns:p14="http://schemas.microsoft.com/office/powerpoint/2010/main" val="3134434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down)">
                                      <p:cBhvr>
                                        <p:cTn id="7" dur="580">
                                          <p:stCondLst>
                                            <p:cond delay="0"/>
                                          </p:stCondLst>
                                        </p:cTn>
                                        <p:tgtEl>
                                          <p:spTgt spid="40"/>
                                        </p:tgtEl>
                                      </p:cBhvr>
                                    </p:animEffect>
                                    <p:anim calcmode="lin" valueType="num">
                                      <p:cBhvr>
                                        <p:cTn id="8"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3" dur="26">
                                          <p:stCondLst>
                                            <p:cond delay="650"/>
                                          </p:stCondLst>
                                        </p:cTn>
                                        <p:tgtEl>
                                          <p:spTgt spid="40"/>
                                        </p:tgtEl>
                                      </p:cBhvr>
                                      <p:to x="100000" y="60000"/>
                                    </p:animScale>
                                    <p:animScale>
                                      <p:cBhvr>
                                        <p:cTn id="14" dur="166" decel="50000">
                                          <p:stCondLst>
                                            <p:cond delay="676"/>
                                          </p:stCondLst>
                                        </p:cTn>
                                        <p:tgtEl>
                                          <p:spTgt spid="40"/>
                                        </p:tgtEl>
                                      </p:cBhvr>
                                      <p:to x="100000" y="100000"/>
                                    </p:animScale>
                                    <p:animScale>
                                      <p:cBhvr>
                                        <p:cTn id="15" dur="26">
                                          <p:stCondLst>
                                            <p:cond delay="1312"/>
                                          </p:stCondLst>
                                        </p:cTn>
                                        <p:tgtEl>
                                          <p:spTgt spid="40"/>
                                        </p:tgtEl>
                                      </p:cBhvr>
                                      <p:to x="100000" y="80000"/>
                                    </p:animScale>
                                    <p:animScale>
                                      <p:cBhvr>
                                        <p:cTn id="16" dur="166" decel="50000">
                                          <p:stCondLst>
                                            <p:cond delay="1338"/>
                                          </p:stCondLst>
                                        </p:cTn>
                                        <p:tgtEl>
                                          <p:spTgt spid="40"/>
                                        </p:tgtEl>
                                      </p:cBhvr>
                                      <p:to x="100000" y="100000"/>
                                    </p:animScale>
                                    <p:animScale>
                                      <p:cBhvr>
                                        <p:cTn id="17" dur="26">
                                          <p:stCondLst>
                                            <p:cond delay="1642"/>
                                          </p:stCondLst>
                                        </p:cTn>
                                        <p:tgtEl>
                                          <p:spTgt spid="40"/>
                                        </p:tgtEl>
                                      </p:cBhvr>
                                      <p:to x="100000" y="90000"/>
                                    </p:animScale>
                                    <p:animScale>
                                      <p:cBhvr>
                                        <p:cTn id="18" dur="166" decel="50000">
                                          <p:stCondLst>
                                            <p:cond delay="1668"/>
                                          </p:stCondLst>
                                        </p:cTn>
                                        <p:tgtEl>
                                          <p:spTgt spid="40"/>
                                        </p:tgtEl>
                                      </p:cBhvr>
                                      <p:to x="100000" y="100000"/>
                                    </p:animScale>
                                    <p:animScale>
                                      <p:cBhvr>
                                        <p:cTn id="19" dur="26">
                                          <p:stCondLst>
                                            <p:cond delay="1808"/>
                                          </p:stCondLst>
                                        </p:cTn>
                                        <p:tgtEl>
                                          <p:spTgt spid="40"/>
                                        </p:tgtEl>
                                      </p:cBhvr>
                                      <p:to x="100000" y="95000"/>
                                    </p:animScale>
                                    <p:animScale>
                                      <p:cBhvr>
                                        <p:cTn id="20" dur="166" decel="50000">
                                          <p:stCondLst>
                                            <p:cond delay="1834"/>
                                          </p:stCondLst>
                                        </p:cTn>
                                        <p:tgtEl>
                                          <p:spTgt spid="4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2">
                                            <p:txEl>
                                              <p:pRg st="0" end="0"/>
                                            </p:txEl>
                                          </p:spTgt>
                                        </p:tgtEl>
                                        <p:attrNameLst>
                                          <p:attrName>style.visibility</p:attrName>
                                        </p:attrNameLst>
                                      </p:cBhvr>
                                      <p:to>
                                        <p:strVal val="visible"/>
                                      </p:to>
                                    </p:set>
                                    <p:animEffect transition="in" filter="fade">
                                      <p:cBhvr>
                                        <p:cTn id="33" dur="1000"/>
                                        <p:tgtEl>
                                          <p:spTgt spid="22">
                                            <p:txEl>
                                              <p:pRg st="0" end="0"/>
                                            </p:txEl>
                                          </p:spTgt>
                                        </p:tgtEl>
                                      </p:cBhvr>
                                    </p:animEffect>
                                    <p:anim calcmode="lin" valueType="num">
                                      <p:cBhvr>
                                        <p:cTn id="34"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GB" sz="2800" b="1" dirty="0">
                <a:solidFill>
                  <a:srgbClr val="5C3096"/>
                </a:solidFill>
              </a:rPr>
              <a:t>Secondary measures</a:t>
            </a:r>
          </a:p>
        </p:txBody>
      </p:sp>
      <p:sp>
        <p:nvSpPr>
          <p:cNvPr id="7" name="Text Placeholder 6"/>
          <p:cNvSpPr>
            <a:spLocks noGrp="1"/>
          </p:cNvSpPr>
          <p:nvPr>
            <p:ph type="body" sz="quarter" idx="13"/>
          </p:nvPr>
        </p:nvSpPr>
        <p:spPr/>
        <p:txBody>
          <a:bodyPr/>
          <a:lstStyle/>
          <a:p>
            <a:r>
              <a:rPr lang="en-GB" sz="2200" dirty="0">
                <a:solidFill>
                  <a:schemeClr val="tx2"/>
                </a:solidFill>
              </a:rPr>
              <a:t>What are these?</a:t>
            </a:r>
          </a:p>
          <a:p>
            <a:pPr marL="685800" lvl="2">
              <a:spcBef>
                <a:spcPts val="1000"/>
              </a:spcBef>
            </a:pPr>
            <a:r>
              <a:rPr lang="en-GB" sz="2000" dirty="0">
                <a:solidFill>
                  <a:schemeClr val="tx2"/>
                </a:solidFill>
              </a:rPr>
              <a:t>Guidelines issued by MS via MDCG/CAMD</a:t>
            </a:r>
          </a:p>
          <a:p>
            <a:pPr marL="685800" lvl="2">
              <a:spcBef>
                <a:spcPts val="1000"/>
              </a:spcBef>
            </a:pPr>
            <a:r>
              <a:rPr lang="en-GB" sz="2000" dirty="0">
                <a:solidFill>
                  <a:schemeClr val="tx2"/>
                </a:solidFill>
              </a:rPr>
              <a:t>Common Specifications (via implementing acts)</a:t>
            </a:r>
          </a:p>
          <a:p>
            <a:pPr marL="685800" lvl="2">
              <a:spcBef>
                <a:spcPts val="1000"/>
              </a:spcBef>
            </a:pPr>
            <a:r>
              <a:rPr lang="en-GB" sz="2000" dirty="0">
                <a:solidFill>
                  <a:schemeClr val="tx2"/>
                </a:solidFill>
              </a:rPr>
              <a:t>Other implementing/delegated acts</a:t>
            </a:r>
          </a:p>
          <a:p>
            <a:r>
              <a:rPr lang="en-GB" sz="2200" dirty="0">
                <a:solidFill>
                  <a:schemeClr val="tx2"/>
                </a:solidFill>
              </a:rPr>
              <a:t>Which are the expectations?</a:t>
            </a:r>
          </a:p>
          <a:p>
            <a:pPr marL="685800" lvl="2">
              <a:spcBef>
                <a:spcPts val="1000"/>
              </a:spcBef>
            </a:pPr>
            <a:r>
              <a:rPr lang="en-GB" sz="2000" dirty="0">
                <a:solidFill>
                  <a:schemeClr val="tx2"/>
                </a:solidFill>
              </a:rPr>
              <a:t>Measures should represent a pragmatic solution to those parts of the Regulation which are open to interpretation</a:t>
            </a:r>
          </a:p>
          <a:p>
            <a:r>
              <a:rPr lang="en-GB" sz="2200" dirty="0">
                <a:solidFill>
                  <a:schemeClr val="tx2"/>
                </a:solidFill>
              </a:rPr>
              <a:t>What is MTE doing?</a:t>
            </a:r>
          </a:p>
          <a:p>
            <a:pPr marL="685800" lvl="2">
              <a:spcBef>
                <a:spcPts val="1000"/>
              </a:spcBef>
            </a:pPr>
            <a:r>
              <a:rPr lang="en-GB" sz="2000" dirty="0">
                <a:solidFill>
                  <a:schemeClr val="tx2"/>
                </a:solidFill>
              </a:rPr>
              <a:t>MTE, as a recognized stakeholder has the possibility to participate to the development and  review the proposed measures prior to their finalization  </a:t>
            </a:r>
          </a:p>
        </p:txBody>
      </p:sp>
      <p:sp>
        <p:nvSpPr>
          <p:cNvPr id="15" name="Text Placeholder 14"/>
          <p:cNvSpPr>
            <a:spLocks noGrp="1"/>
          </p:cNvSpPr>
          <p:nvPr>
            <p:ph type="body" sz="quarter" idx="15"/>
          </p:nvPr>
        </p:nvSpPr>
        <p:spPr/>
        <p:txBody>
          <a:bodyPr/>
          <a:lstStyle/>
          <a:p>
            <a:endParaRPr lang="en-GB"/>
          </a:p>
        </p:txBody>
      </p:sp>
      <p:sp>
        <p:nvSpPr>
          <p:cNvPr id="14" name="Text Placeholder 13"/>
          <p:cNvSpPr>
            <a:spLocks noGrp="1"/>
          </p:cNvSpPr>
          <p:nvPr>
            <p:ph type="body" sz="quarter" idx="14"/>
          </p:nvPr>
        </p:nvSpPr>
        <p:spPr/>
        <p:txBody>
          <a:bodyPr/>
          <a:lstStyle/>
          <a:p>
            <a:endParaRPr lang="en-GB"/>
          </a:p>
        </p:txBody>
      </p:sp>
    </p:spTree>
    <p:extLst>
      <p:ext uri="{BB962C8B-B14F-4D97-AF65-F5344CB8AC3E}">
        <p14:creationId xmlns:p14="http://schemas.microsoft.com/office/powerpoint/2010/main" val="5539258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About MedTech Europe</a:t>
            </a:r>
            <a:endParaRPr lang="en-GB" dirty="0"/>
          </a:p>
        </p:txBody>
      </p:sp>
      <p:sp>
        <p:nvSpPr>
          <p:cNvPr id="3" name="Subtitle 2"/>
          <p:cNvSpPr>
            <a:spLocks noGrp="1"/>
          </p:cNvSpPr>
          <p:nvPr>
            <p:ph type="subTitle" idx="1"/>
          </p:nvPr>
        </p:nvSpPr>
        <p:spPr>
          <a:xfrm>
            <a:off x="1397000" y="2678288"/>
            <a:ext cx="6858000" cy="1804812"/>
          </a:xfrm>
        </p:spPr>
        <p:txBody>
          <a:bodyPr/>
          <a:lstStyle/>
          <a:p>
            <a:r>
              <a:rPr lang="en-US" sz="6600" b="1" dirty="0" smtClean="0">
                <a:solidFill>
                  <a:schemeClr val="tx2">
                    <a:lumMod val="60000"/>
                    <a:lumOff val="40000"/>
                  </a:schemeClr>
                </a:solidFill>
              </a:rPr>
              <a:t>HTA</a:t>
            </a:r>
          </a:p>
          <a:p>
            <a:r>
              <a:rPr lang="en-GB" dirty="0" smtClean="0"/>
              <a:t>Director</a:t>
            </a:r>
            <a:r>
              <a:rPr lang="en-GB" dirty="0"/>
              <a:t>, </a:t>
            </a:r>
            <a:r>
              <a:rPr lang="en-GB" sz="2000" dirty="0"/>
              <a:t>MD Members Relations &amp; MedTech Europe Events </a:t>
            </a:r>
            <a:endParaRPr lang="en-US" sz="2000" dirty="0"/>
          </a:p>
        </p:txBody>
      </p:sp>
    </p:spTree>
    <p:extLst>
      <p:ext uri="{BB962C8B-B14F-4D97-AF65-F5344CB8AC3E}">
        <p14:creationId xmlns:p14="http://schemas.microsoft.com/office/powerpoint/2010/main" val="1515430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BE" b="1" dirty="0" smtClean="0"/>
              <a:t>Background</a:t>
            </a:r>
            <a:endParaRPr lang="en-US" b="1" dirty="0"/>
          </a:p>
        </p:txBody>
      </p:sp>
      <p:sp>
        <p:nvSpPr>
          <p:cNvPr id="3" name="Text Placeholder 2"/>
          <p:cNvSpPr>
            <a:spLocks noGrp="1"/>
          </p:cNvSpPr>
          <p:nvPr>
            <p:ph type="body" sz="quarter" idx="15"/>
          </p:nvPr>
        </p:nvSpPr>
        <p:spPr/>
        <p:txBody>
          <a:bodyPr/>
          <a:lstStyle/>
          <a:p>
            <a:pPr marL="228600" lvl="1">
              <a:spcBef>
                <a:spcPts val="1000"/>
              </a:spcBef>
            </a:pPr>
            <a:endParaRPr lang="fr-BE" b="1" dirty="0" smtClean="0"/>
          </a:p>
          <a:p>
            <a:pPr marL="228600" lvl="1">
              <a:spcBef>
                <a:spcPts val="1000"/>
              </a:spcBef>
            </a:pPr>
            <a:r>
              <a:rPr lang="fr-BE" b="1" dirty="0" err="1" smtClean="0"/>
              <a:t>Current</a:t>
            </a:r>
            <a:r>
              <a:rPr lang="fr-BE" b="1" dirty="0" smtClean="0"/>
              <a:t> </a:t>
            </a:r>
            <a:r>
              <a:rPr lang="fr-BE" b="1" dirty="0" err="1"/>
              <a:t>cooperation</a:t>
            </a:r>
            <a:r>
              <a:rPr lang="fr-BE" b="1" dirty="0"/>
              <a:t> on HTA </a:t>
            </a:r>
            <a:r>
              <a:rPr lang="fr-BE" dirty="0"/>
              <a:t>via </a:t>
            </a:r>
            <a:r>
              <a:rPr lang="fr-BE" dirty="0" err="1"/>
              <a:t>EUnetHTA</a:t>
            </a:r>
            <a:r>
              <a:rPr lang="fr-BE" dirty="0"/>
              <a:t>. JA3 ends </a:t>
            </a:r>
            <a:r>
              <a:rPr lang="fr-BE" dirty="0" smtClean="0"/>
              <a:t>in </a:t>
            </a:r>
            <a:r>
              <a:rPr lang="fr-BE" dirty="0"/>
              <a:t>2019 and </a:t>
            </a:r>
            <a:r>
              <a:rPr lang="fr-BE" dirty="0" err="1"/>
              <a:t>cannot</a:t>
            </a:r>
            <a:r>
              <a:rPr lang="fr-BE" dirty="0"/>
              <a:t> </a:t>
            </a:r>
            <a:r>
              <a:rPr lang="fr-BE" dirty="0" err="1"/>
              <a:t>be</a:t>
            </a:r>
            <a:r>
              <a:rPr lang="fr-BE" dirty="0"/>
              <a:t> </a:t>
            </a:r>
            <a:r>
              <a:rPr lang="fr-BE" dirty="0" err="1"/>
              <a:t>renewed</a:t>
            </a:r>
            <a:r>
              <a:rPr lang="fr-BE" dirty="0"/>
              <a:t>. </a:t>
            </a:r>
            <a:endParaRPr lang="en-US" dirty="0"/>
          </a:p>
          <a:p>
            <a:endParaRPr lang="fr-BE" dirty="0" smtClean="0"/>
          </a:p>
          <a:p>
            <a:endParaRPr lang="fr-BE" dirty="0"/>
          </a:p>
          <a:p>
            <a:r>
              <a:rPr lang="fr-BE" b="1" dirty="0" smtClean="0"/>
              <a:t>Objectives of the Commission</a:t>
            </a:r>
            <a:r>
              <a:rPr lang="fr-BE" dirty="0" smtClean="0"/>
              <a:t>:</a:t>
            </a:r>
          </a:p>
          <a:p>
            <a:pPr marL="0" indent="0">
              <a:buNone/>
            </a:pPr>
            <a:r>
              <a:rPr lang="fr-BE" dirty="0" smtClean="0"/>
              <a:t>- </a:t>
            </a:r>
            <a:r>
              <a:rPr lang="fr-BE" dirty="0" err="1" smtClean="0"/>
              <a:t>avoid</a:t>
            </a:r>
            <a:r>
              <a:rPr lang="fr-BE" dirty="0" smtClean="0"/>
              <a:t> duplications of HTA </a:t>
            </a:r>
            <a:r>
              <a:rPr lang="fr-BE" dirty="0" err="1" smtClean="0"/>
              <a:t>across</a:t>
            </a:r>
            <a:r>
              <a:rPr lang="fr-BE" dirty="0" smtClean="0"/>
              <a:t> Europe</a:t>
            </a:r>
          </a:p>
          <a:p>
            <a:pPr marL="0" indent="0">
              <a:buNone/>
            </a:pPr>
            <a:r>
              <a:rPr lang="fr-BE" dirty="0" smtClean="0"/>
              <a:t>- </a:t>
            </a:r>
            <a:r>
              <a:rPr lang="fr-BE" dirty="0" err="1" smtClean="0"/>
              <a:t>ensure</a:t>
            </a:r>
            <a:r>
              <a:rPr lang="fr-BE" dirty="0" smtClean="0"/>
              <a:t> </a:t>
            </a:r>
            <a:r>
              <a:rPr lang="fr-BE" dirty="0" err="1" smtClean="0"/>
              <a:t>sustainability</a:t>
            </a:r>
            <a:r>
              <a:rPr lang="fr-BE" dirty="0" smtClean="0"/>
              <a:t> of </a:t>
            </a:r>
            <a:r>
              <a:rPr lang="fr-BE" dirty="0" err="1" smtClean="0"/>
              <a:t>cooperation</a:t>
            </a:r>
            <a:r>
              <a:rPr lang="fr-BE" dirty="0" smtClean="0"/>
              <a:t> </a:t>
            </a:r>
            <a:r>
              <a:rPr lang="fr-BE" dirty="0" err="1" smtClean="0"/>
              <a:t>after</a:t>
            </a:r>
            <a:r>
              <a:rPr lang="fr-BE" dirty="0" smtClean="0"/>
              <a:t> 2019</a:t>
            </a:r>
          </a:p>
          <a:p>
            <a:pPr marL="0" indent="0">
              <a:buNone/>
            </a:pPr>
            <a:r>
              <a:rPr lang="fr-BE" dirty="0" smtClean="0"/>
              <a:t>- </a:t>
            </a:r>
            <a:r>
              <a:rPr lang="fr-BE" dirty="0" err="1" smtClean="0"/>
              <a:t>ensure</a:t>
            </a:r>
            <a:r>
              <a:rPr lang="fr-BE" dirty="0" smtClean="0"/>
              <a:t> </a:t>
            </a:r>
            <a:r>
              <a:rPr lang="fr-BE" dirty="0" err="1" smtClean="0"/>
              <a:t>financial</a:t>
            </a:r>
            <a:r>
              <a:rPr lang="fr-BE" dirty="0" smtClean="0"/>
              <a:t> </a:t>
            </a:r>
            <a:r>
              <a:rPr lang="fr-BE" dirty="0" err="1" smtClean="0"/>
              <a:t>sustainability</a:t>
            </a:r>
            <a:r>
              <a:rPr lang="fr-BE" dirty="0" smtClean="0"/>
              <a:t> of the </a:t>
            </a:r>
            <a:r>
              <a:rPr lang="fr-BE" dirty="0" err="1" smtClean="0"/>
              <a:t>healthcare</a:t>
            </a:r>
            <a:r>
              <a:rPr lang="fr-BE" dirty="0" smtClean="0"/>
              <a:t> </a:t>
            </a:r>
            <a:r>
              <a:rPr lang="fr-BE" dirty="0" err="1" smtClean="0"/>
              <a:t>systems</a:t>
            </a:r>
            <a:endParaRPr lang="fr-BE" dirty="0" smtClean="0"/>
          </a:p>
          <a:p>
            <a:pPr marL="457200" lvl="1" indent="0">
              <a:buNone/>
            </a:pPr>
            <a:endParaRPr lang="fr-BE" dirty="0"/>
          </a:p>
          <a:p>
            <a:pPr lvl="1"/>
            <a:endParaRPr lang="fr-BE" dirty="0"/>
          </a:p>
        </p:txBody>
      </p:sp>
    </p:spTree>
    <p:extLst>
      <p:ext uri="{BB962C8B-B14F-4D97-AF65-F5344CB8AC3E}">
        <p14:creationId xmlns:p14="http://schemas.microsoft.com/office/powerpoint/2010/main" val="2439100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9082" y="187866"/>
            <a:ext cx="7989417" cy="505470"/>
          </a:xfrm>
        </p:spPr>
        <p:txBody>
          <a:bodyPr/>
          <a:lstStyle/>
          <a:p>
            <a:r>
              <a:rPr lang="en-US" dirty="0" smtClean="0"/>
              <a:t>Role of HTA in Access model for medical devices </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066800"/>
            <a:ext cx="8643413" cy="4644768"/>
          </a:xfrm>
          <a:prstGeom prst="rect">
            <a:avLst/>
          </a:prstGeom>
        </p:spPr>
      </p:pic>
    </p:spTree>
    <p:extLst>
      <p:ext uri="{BB962C8B-B14F-4D97-AF65-F5344CB8AC3E}">
        <p14:creationId xmlns:p14="http://schemas.microsoft.com/office/powerpoint/2010/main" val="3389787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9083" y="187866"/>
            <a:ext cx="8159824" cy="505470"/>
          </a:xfrm>
        </p:spPr>
        <p:txBody>
          <a:bodyPr/>
          <a:lstStyle/>
          <a:p>
            <a:r>
              <a:rPr lang="en-GB" b="1" dirty="0" smtClean="0"/>
              <a:t>EU </a:t>
            </a:r>
            <a:r>
              <a:rPr lang="en-GB" b="1" dirty="0"/>
              <a:t>HTA Legislative </a:t>
            </a:r>
            <a:r>
              <a:rPr lang="en-GB" b="1" dirty="0" smtClean="0"/>
              <a:t>proposal – key components</a:t>
            </a:r>
            <a:r>
              <a:rPr lang="en-GB" dirty="0" smtClean="0"/>
              <a:t> </a:t>
            </a:r>
            <a:endParaRPr lang="en-US" dirty="0"/>
          </a:p>
        </p:txBody>
      </p:sp>
      <p:graphicFrame>
        <p:nvGraphicFramePr>
          <p:cNvPr id="4" name="Diagram 3"/>
          <p:cNvGraphicFramePr/>
          <p:nvPr>
            <p:extLst>
              <p:ext uri="{D42A27DB-BD31-4B8C-83A1-F6EECF244321}">
                <p14:modId xmlns:p14="http://schemas.microsoft.com/office/powerpoint/2010/main" val="4223492267"/>
              </p:ext>
            </p:extLst>
          </p:nvPr>
        </p:nvGraphicFramePr>
        <p:xfrm>
          <a:off x="1" y="880280"/>
          <a:ext cx="8991599" cy="552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2907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BE" b="1" dirty="0" smtClean="0"/>
              <a:t>Initial </a:t>
            </a:r>
            <a:r>
              <a:rPr lang="fr-BE" b="1" dirty="0" err="1" smtClean="0"/>
              <a:t>assesment</a:t>
            </a:r>
            <a:r>
              <a:rPr lang="fr-BE" b="1" dirty="0" smtClean="0"/>
              <a:t> of the </a:t>
            </a:r>
            <a:r>
              <a:rPr lang="fr-BE" b="1" dirty="0" err="1"/>
              <a:t>P</a:t>
            </a:r>
            <a:r>
              <a:rPr lang="fr-BE" b="1" dirty="0" err="1" smtClean="0"/>
              <a:t>roposal</a:t>
            </a:r>
            <a:endParaRPr lang="en-US" b="1" dirty="0"/>
          </a:p>
        </p:txBody>
      </p:sp>
      <p:sp>
        <p:nvSpPr>
          <p:cNvPr id="4" name="Text Placeholder 3"/>
          <p:cNvSpPr>
            <a:spLocks noGrp="1"/>
          </p:cNvSpPr>
          <p:nvPr>
            <p:ph type="body" sz="quarter" idx="12"/>
          </p:nvPr>
        </p:nvSpPr>
        <p:spPr>
          <a:xfrm>
            <a:off x="609600" y="838200"/>
            <a:ext cx="8534400" cy="2520951"/>
          </a:xfrm>
        </p:spPr>
        <p:txBody>
          <a:bodyPr/>
          <a:lstStyle/>
          <a:p>
            <a:pPr marL="285750" lvl="1" indent="-285750">
              <a:spcBef>
                <a:spcPts val="1000"/>
              </a:spcBef>
              <a:buFont typeface="Wingdings" panose="05000000000000000000" pitchFamily="2" charset="2"/>
              <a:buChar char="Ø"/>
            </a:pPr>
            <a:endParaRPr lang="fr-BE" sz="2000" b="1" dirty="0" smtClean="0">
              <a:solidFill>
                <a:schemeClr val="tx2"/>
              </a:solidFill>
              <a:latin typeface="Arial" panose="020B0604020202020204" pitchFamily="34" charset="0"/>
              <a:cs typeface="Arial" panose="020B0604020202020204" pitchFamily="34" charset="0"/>
            </a:endParaRPr>
          </a:p>
          <a:p>
            <a:pPr marL="285750" lvl="1" indent="-285750">
              <a:spcBef>
                <a:spcPts val="1000"/>
              </a:spcBef>
              <a:buFont typeface="Wingdings" panose="05000000000000000000" pitchFamily="2" charset="2"/>
              <a:buChar char="Ø"/>
            </a:pPr>
            <a:endParaRPr lang="fr-BE" sz="2000" b="1" dirty="0">
              <a:solidFill>
                <a:schemeClr val="tx2"/>
              </a:solidFill>
              <a:latin typeface="Arial" panose="020B0604020202020204" pitchFamily="34" charset="0"/>
              <a:cs typeface="Arial" panose="020B0604020202020204" pitchFamily="34" charset="0"/>
            </a:endParaRPr>
          </a:p>
          <a:p>
            <a:pPr marL="285750" lvl="1" indent="-285750">
              <a:spcBef>
                <a:spcPts val="1000"/>
              </a:spcBef>
              <a:buFont typeface="Wingdings" panose="05000000000000000000" pitchFamily="2" charset="2"/>
              <a:buChar char="Ø"/>
            </a:pPr>
            <a:r>
              <a:rPr lang="fr-BE" sz="2000" b="1" dirty="0" smtClean="0">
                <a:solidFill>
                  <a:schemeClr val="tx2"/>
                </a:solidFill>
                <a:latin typeface="Arial" panose="020B0604020202020204" pitchFamily="34" charset="0"/>
                <a:cs typeface="Arial" panose="020B0604020202020204" pitchFamily="34" charset="0"/>
              </a:rPr>
              <a:t>Not </a:t>
            </a:r>
            <a:r>
              <a:rPr lang="fr-BE" sz="2000" b="1" dirty="0">
                <a:solidFill>
                  <a:schemeClr val="tx2"/>
                </a:solidFill>
                <a:latin typeface="Arial" panose="020B0604020202020204" pitchFamily="34" charset="0"/>
                <a:cs typeface="Arial" panose="020B0604020202020204" pitchFamily="34" charset="0"/>
              </a:rPr>
              <a:t>responsive to the </a:t>
            </a:r>
            <a:r>
              <a:rPr lang="fr-BE" sz="2000" b="1" dirty="0" err="1">
                <a:solidFill>
                  <a:schemeClr val="tx2"/>
                </a:solidFill>
                <a:latin typeface="Arial" panose="020B0604020202020204" pitchFamily="34" charset="0"/>
                <a:cs typeface="Arial" panose="020B0604020202020204" pitchFamily="34" charset="0"/>
              </a:rPr>
              <a:t>specific</a:t>
            </a:r>
            <a:r>
              <a:rPr lang="fr-BE" sz="2000" b="1" dirty="0">
                <a:solidFill>
                  <a:schemeClr val="tx2"/>
                </a:solidFill>
                <a:latin typeface="Arial" panose="020B0604020202020204" pitchFamily="34" charset="0"/>
                <a:cs typeface="Arial" panose="020B0604020202020204" pitchFamily="34" charset="0"/>
              </a:rPr>
              <a:t> </a:t>
            </a:r>
            <a:r>
              <a:rPr lang="fr-BE" sz="2000" b="1" dirty="0" err="1">
                <a:solidFill>
                  <a:schemeClr val="tx2"/>
                </a:solidFill>
                <a:latin typeface="Arial" panose="020B0604020202020204" pitchFamily="34" charset="0"/>
                <a:cs typeface="Arial" panose="020B0604020202020204" pitchFamily="34" charset="0"/>
              </a:rPr>
              <a:t>demands</a:t>
            </a:r>
            <a:r>
              <a:rPr lang="fr-BE" sz="2000" b="1" dirty="0">
                <a:solidFill>
                  <a:schemeClr val="tx2"/>
                </a:solidFill>
                <a:latin typeface="Arial" panose="020B0604020202020204" pitchFamily="34" charset="0"/>
                <a:cs typeface="Arial" panose="020B0604020202020204" pitchFamily="34" charset="0"/>
              </a:rPr>
              <a:t> of M</a:t>
            </a:r>
            <a:r>
              <a:rPr lang="fr-BE" sz="2000" b="1" dirty="0" smtClean="0">
                <a:solidFill>
                  <a:schemeClr val="tx2"/>
                </a:solidFill>
                <a:latin typeface="Arial" panose="020B0604020202020204" pitchFamily="34" charset="0"/>
                <a:cs typeface="Arial" panose="020B0604020202020204" pitchFamily="34" charset="0"/>
              </a:rPr>
              <a:t>ember States </a:t>
            </a:r>
            <a:r>
              <a:rPr lang="fr-BE" sz="2000" b="1" dirty="0">
                <a:solidFill>
                  <a:schemeClr val="tx2"/>
                </a:solidFill>
                <a:latin typeface="Arial" panose="020B0604020202020204" pitchFamily="34" charset="0"/>
                <a:cs typeface="Arial" panose="020B0604020202020204" pitchFamily="34" charset="0"/>
              </a:rPr>
              <a:t>– </a:t>
            </a:r>
            <a:r>
              <a:rPr lang="fr-BE" sz="2000" b="1" dirty="0" err="1">
                <a:solidFill>
                  <a:schemeClr val="tx2"/>
                </a:solidFill>
                <a:latin typeface="Arial" panose="020B0604020202020204" pitchFamily="34" charset="0"/>
                <a:cs typeface="Arial" panose="020B0604020202020204" pitchFamily="34" charset="0"/>
              </a:rPr>
              <a:t>decision</a:t>
            </a:r>
            <a:r>
              <a:rPr lang="fr-BE" sz="2000" b="1" dirty="0">
                <a:solidFill>
                  <a:schemeClr val="tx2"/>
                </a:solidFill>
                <a:latin typeface="Arial" panose="020B0604020202020204" pitchFamily="34" charset="0"/>
                <a:cs typeface="Arial" panose="020B0604020202020204" pitchFamily="34" charset="0"/>
              </a:rPr>
              <a:t> </a:t>
            </a:r>
            <a:r>
              <a:rPr lang="fr-BE" sz="2000" b="1" dirty="0" err="1">
                <a:solidFill>
                  <a:schemeClr val="tx2"/>
                </a:solidFill>
                <a:latin typeface="Arial" panose="020B0604020202020204" pitchFamily="34" charset="0"/>
                <a:cs typeface="Arial" panose="020B0604020202020204" pitchFamily="34" charset="0"/>
              </a:rPr>
              <a:t>makers</a:t>
            </a:r>
            <a:r>
              <a:rPr lang="fr-BE" sz="2000" b="1" dirty="0" smtClean="0">
                <a:solidFill>
                  <a:schemeClr val="tx2"/>
                </a:solidFill>
                <a:latin typeface="Arial" panose="020B0604020202020204" pitchFamily="34" charset="0"/>
                <a:cs typeface="Arial" panose="020B0604020202020204" pitchFamily="34" charset="0"/>
              </a:rPr>
              <a:t>.</a:t>
            </a:r>
          </a:p>
          <a:p>
            <a:pPr marL="285750" lvl="1" indent="-285750">
              <a:spcBef>
                <a:spcPts val="1000"/>
              </a:spcBef>
              <a:buFont typeface="Wingdings" panose="05000000000000000000" pitchFamily="2" charset="2"/>
              <a:buChar char="Ø"/>
            </a:pPr>
            <a:endParaRPr lang="fr-BE" sz="2000" b="1" dirty="0">
              <a:solidFill>
                <a:schemeClr val="tx2"/>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fr-BE" sz="2000" b="1" dirty="0" err="1" smtClean="0"/>
              <a:t>Delays</a:t>
            </a:r>
            <a:r>
              <a:rPr lang="fr-BE" sz="2000" b="1" dirty="0" smtClean="0"/>
              <a:t> in </a:t>
            </a:r>
            <a:r>
              <a:rPr lang="fr-BE" sz="2000" b="1" dirty="0" err="1" smtClean="0"/>
              <a:t>access</a:t>
            </a:r>
            <a:r>
              <a:rPr lang="fr-BE" sz="2000" b="1" dirty="0" smtClean="0"/>
              <a:t> to </a:t>
            </a:r>
            <a:r>
              <a:rPr lang="fr-BE" sz="2000" b="1" dirty="0" err="1" smtClean="0"/>
              <a:t>beneficial</a:t>
            </a:r>
            <a:r>
              <a:rPr lang="fr-BE" sz="2000" b="1" dirty="0" smtClean="0"/>
              <a:t> innovations for patients and the transformation of </a:t>
            </a:r>
            <a:r>
              <a:rPr lang="fr-BE" sz="2000" b="1" dirty="0" err="1" smtClean="0"/>
              <a:t>healthcare</a:t>
            </a:r>
            <a:r>
              <a:rPr lang="fr-BE" sz="2000" b="1" dirty="0" smtClean="0"/>
              <a:t> </a:t>
            </a:r>
            <a:r>
              <a:rPr lang="fr-BE" sz="2000" b="1" dirty="0" err="1" smtClean="0"/>
              <a:t>systems</a:t>
            </a:r>
            <a:r>
              <a:rPr lang="fr-BE" sz="2000" b="1" dirty="0" smtClean="0"/>
              <a:t>.</a:t>
            </a:r>
          </a:p>
          <a:p>
            <a:pPr marL="285750" indent="-285750">
              <a:buFont typeface="Wingdings" panose="05000000000000000000" pitchFamily="2" charset="2"/>
              <a:buChar char="Ø"/>
            </a:pPr>
            <a:endParaRPr lang="fr-BE" sz="1600" b="1" dirty="0" smtClean="0"/>
          </a:p>
          <a:p>
            <a:pPr marL="285750" indent="-285750">
              <a:buFont typeface="Wingdings" panose="05000000000000000000" pitchFamily="2" charset="2"/>
              <a:buChar char="Ø"/>
            </a:pPr>
            <a:r>
              <a:rPr lang="fr-BE" sz="2000" b="1" dirty="0" err="1" smtClean="0">
                <a:solidFill>
                  <a:schemeClr val="tx2"/>
                </a:solidFill>
              </a:rPr>
              <a:t>Selection</a:t>
            </a:r>
            <a:r>
              <a:rPr lang="fr-BE" sz="2000" b="1" dirty="0" smtClean="0">
                <a:solidFill>
                  <a:schemeClr val="tx2"/>
                </a:solidFill>
              </a:rPr>
              <a:t> of technologies </a:t>
            </a:r>
            <a:r>
              <a:rPr lang="fr-BE" sz="2000" b="1" dirty="0" err="1" smtClean="0">
                <a:solidFill>
                  <a:schemeClr val="tx2"/>
                </a:solidFill>
              </a:rPr>
              <a:t>based</a:t>
            </a:r>
            <a:r>
              <a:rPr lang="fr-BE" sz="2000" b="1" dirty="0" smtClean="0">
                <a:solidFill>
                  <a:schemeClr val="tx2"/>
                </a:solidFill>
              </a:rPr>
              <a:t> on </a:t>
            </a:r>
            <a:r>
              <a:rPr lang="fr-BE" sz="2000" b="1" dirty="0" err="1" smtClean="0">
                <a:solidFill>
                  <a:schemeClr val="tx2"/>
                </a:solidFill>
              </a:rPr>
              <a:t>Risk</a:t>
            </a:r>
            <a:r>
              <a:rPr lang="fr-BE" sz="2000" b="1" dirty="0" smtClean="0">
                <a:solidFill>
                  <a:schemeClr val="tx2"/>
                </a:solidFill>
              </a:rPr>
              <a:t> and not Value (for </a:t>
            </a:r>
            <a:r>
              <a:rPr lang="fr-BE" sz="2000" b="1" dirty="0" err="1" smtClean="0">
                <a:solidFill>
                  <a:schemeClr val="tx2"/>
                </a:solidFill>
              </a:rPr>
              <a:t>health</a:t>
            </a:r>
            <a:r>
              <a:rPr lang="fr-BE" sz="2000" b="1" dirty="0" smtClean="0">
                <a:solidFill>
                  <a:schemeClr val="tx2"/>
                </a:solidFill>
              </a:rPr>
              <a:t> </a:t>
            </a:r>
            <a:r>
              <a:rPr lang="fr-BE" sz="2000" b="1" dirty="0" err="1" smtClean="0">
                <a:solidFill>
                  <a:schemeClr val="tx2"/>
                </a:solidFill>
              </a:rPr>
              <a:t>systems</a:t>
            </a:r>
            <a:r>
              <a:rPr lang="fr-BE" sz="2000" b="1" dirty="0" smtClean="0"/>
              <a:t>, for </a:t>
            </a:r>
            <a:r>
              <a:rPr lang="fr-BE" sz="2000" b="1" dirty="0" err="1" smtClean="0"/>
              <a:t>benefits</a:t>
            </a:r>
            <a:r>
              <a:rPr lang="fr-BE" sz="2000" b="1" dirty="0" smtClean="0"/>
              <a:t> for patients) -  duplication.</a:t>
            </a:r>
          </a:p>
          <a:p>
            <a:r>
              <a:rPr lang="fr-BE" sz="2000" dirty="0" smtClean="0"/>
              <a:t> </a:t>
            </a:r>
            <a:endParaRPr lang="fr-BE" sz="2000" dirty="0">
              <a:solidFill>
                <a:schemeClr val="tx2"/>
              </a:solidFill>
            </a:endParaRPr>
          </a:p>
          <a:p>
            <a:r>
              <a:rPr lang="fr-BE" sz="1200" dirty="0" smtClean="0">
                <a:solidFill>
                  <a:schemeClr val="tx2"/>
                </a:solidFill>
              </a:rPr>
              <a:t> </a:t>
            </a:r>
            <a:endParaRPr lang="en-US" sz="1200" dirty="0">
              <a:solidFill>
                <a:schemeClr val="tx2"/>
              </a:solidFill>
            </a:endParaRPr>
          </a:p>
        </p:txBody>
      </p:sp>
    </p:spTree>
    <p:extLst>
      <p:ext uri="{BB962C8B-B14F-4D97-AF65-F5344CB8AC3E}">
        <p14:creationId xmlns:p14="http://schemas.microsoft.com/office/powerpoint/2010/main" val="436196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sz="3200" dirty="0" smtClean="0"/>
              <a:t>Why a European Trade Association?</a:t>
            </a:r>
            <a:endParaRPr lang="en-GB" sz="3200" dirty="0"/>
          </a:p>
        </p:txBody>
      </p:sp>
      <p:sp>
        <p:nvSpPr>
          <p:cNvPr id="10" name="Text Placeholder 9"/>
          <p:cNvSpPr>
            <a:spLocks noGrp="1"/>
          </p:cNvSpPr>
          <p:nvPr>
            <p:ph type="body" sz="quarter" idx="15"/>
          </p:nvPr>
        </p:nvSpPr>
        <p:spPr>
          <a:xfrm>
            <a:off x="329083" y="1309506"/>
            <a:ext cx="4602617" cy="4966154"/>
          </a:xfrm>
        </p:spPr>
        <p:txBody>
          <a:bodyPr/>
          <a:lstStyle/>
          <a:p>
            <a:r>
              <a:rPr lang="en-US" sz="2000" dirty="0"/>
              <a:t>The rules of the game are </a:t>
            </a:r>
            <a:r>
              <a:rPr lang="en-US" sz="2000" dirty="0" smtClean="0"/>
              <a:t>changing</a:t>
            </a:r>
            <a:br>
              <a:rPr lang="en-US" sz="2000" dirty="0" smtClean="0"/>
            </a:br>
            <a:endParaRPr lang="en-US" sz="2000" dirty="0"/>
          </a:p>
          <a:p>
            <a:r>
              <a:rPr lang="en-US" sz="2000" dirty="0"/>
              <a:t>Increasingly, policy-makers are staying ahead of the </a:t>
            </a:r>
            <a:r>
              <a:rPr lang="en-US" sz="2000" dirty="0" smtClean="0"/>
              <a:t>industry</a:t>
            </a:r>
            <a:br>
              <a:rPr lang="en-US" sz="2000" dirty="0" smtClean="0"/>
            </a:br>
            <a:endParaRPr lang="en-US" sz="2000" dirty="0"/>
          </a:p>
          <a:p>
            <a:r>
              <a:rPr lang="en-US" sz="2000" dirty="0"/>
              <a:t>What to do to stay engaged</a:t>
            </a:r>
            <a:r>
              <a:rPr lang="en-US" sz="2000" dirty="0" smtClean="0"/>
              <a:t>?</a:t>
            </a:r>
            <a:br>
              <a:rPr lang="en-US" sz="2000" dirty="0" smtClean="0"/>
            </a:br>
            <a:endParaRPr lang="en-US" sz="2000" dirty="0"/>
          </a:p>
          <a:p>
            <a:pPr lvl="1"/>
            <a:r>
              <a:rPr lang="en-US" sz="1600" dirty="0"/>
              <a:t>More frequent exchange of views and updates on key policy dossiers are </a:t>
            </a:r>
            <a:r>
              <a:rPr lang="en-US" sz="1600" dirty="0" smtClean="0"/>
              <a:t>vital</a:t>
            </a:r>
            <a:br>
              <a:rPr lang="en-US" sz="1600" dirty="0" smtClean="0"/>
            </a:br>
            <a:endParaRPr lang="en-US" sz="1600" dirty="0"/>
          </a:p>
          <a:p>
            <a:pPr lvl="1"/>
            <a:r>
              <a:rPr lang="en-US" sz="1600" dirty="0"/>
              <a:t>Early warning on evolving </a:t>
            </a:r>
            <a:r>
              <a:rPr lang="en-US" sz="1600" dirty="0" smtClean="0"/>
              <a:t>crises</a:t>
            </a:r>
            <a:br>
              <a:rPr lang="en-US" sz="1600" dirty="0" smtClean="0"/>
            </a:br>
            <a:endParaRPr lang="en-US" sz="1600" dirty="0"/>
          </a:p>
          <a:p>
            <a:pPr lvl="1"/>
            <a:r>
              <a:rPr lang="en-US" sz="1600" dirty="0"/>
              <a:t>Coordinate messages and timing on advocacy on key issues</a:t>
            </a:r>
          </a:p>
          <a:p>
            <a:endParaRPr lang="en-GB" dirty="0"/>
          </a:p>
        </p:txBody>
      </p:sp>
      <p:pic>
        <p:nvPicPr>
          <p:cNvPr id="1026" name="Picture 2" descr="http://static.snopes.com/wordpress/wp-content/uploads/2016/06/eu-flags.jpg"/>
          <p:cNvPicPr>
            <a:picLocks noChangeAspect="1" noChangeArrowheads="1"/>
          </p:cNvPicPr>
          <p:nvPr/>
        </p:nvPicPr>
        <p:blipFill rotWithShape="1">
          <a:blip r:embed="rId2">
            <a:extLst>
              <a:ext uri="{28A0092B-C50C-407E-A947-70E740481C1C}">
                <a14:useLocalDpi xmlns:a14="http://schemas.microsoft.com/office/drawing/2010/main" val="0"/>
              </a:ext>
            </a:extLst>
          </a:blip>
          <a:srcRect l="20522" t="16519" r="29073" b="7968"/>
          <a:stretch/>
        </p:blipFill>
        <p:spPr bwMode="auto">
          <a:xfrm>
            <a:off x="6020270" y="1219201"/>
            <a:ext cx="2834640" cy="2834640"/>
          </a:xfrm>
          <a:prstGeom prst="ellipse">
            <a:avLst/>
          </a:prstGeom>
          <a:noFill/>
          <a:extLst>
            <a:ext uri="{909E8E84-426E-40DD-AFC4-6F175D3DCCD1}">
              <a14:hiddenFill xmlns:a14="http://schemas.microsoft.com/office/drawing/2010/main">
                <a:solidFill>
                  <a:srgbClr val="FFFFFF"/>
                </a:solidFill>
              </a14:hiddenFill>
            </a:ext>
          </a:extLst>
        </p:spPr>
      </p:pic>
      <p:pic>
        <p:nvPicPr>
          <p:cNvPr id="1028" name="Picture 4" descr="http://ec.europa.eu/ec_portal/2014/images/news/141125ec1-detail.jpg"/>
          <p:cNvPicPr>
            <a:picLocks noChangeAspect="1" noChangeArrowheads="1"/>
          </p:cNvPicPr>
          <p:nvPr/>
        </p:nvPicPr>
        <p:blipFill rotWithShape="1">
          <a:blip r:embed="rId3">
            <a:extLst>
              <a:ext uri="{28A0092B-C50C-407E-A947-70E740481C1C}">
                <a14:useLocalDpi xmlns:a14="http://schemas.microsoft.com/office/drawing/2010/main" val="0"/>
              </a:ext>
            </a:extLst>
          </a:blip>
          <a:srcRect l="16667" r="16667"/>
          <a:stretch/>
        </p:blipFill>
        <p:spPr bwMode="auto">
          <a:xfrm>
            <a:off x="5072700" y="2672545"/>
            <a:ext cx="2834640" cy="2834640"/>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35126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BE" dirty="0" smtClean="0"/>
              <a:t>Our </a:t>
            </a:r>
            <a:r>
              <a:rPr lang="fr-BE" dirty="0" err="1" smtClean="0"/>
              <a:t>asks</a:t>
            </a:r>
            <a:endParaRPr lang="en-US" dirty="0"/>
          </a:p>
        </p:txBody>
      </p:sp>
      <p:sp>
        <p:nvSpPr>
          <p:cNvPr id="5" name="TextBox 4"/>
          <p:cNvSpPr txBox="1"/>
          <p:nvPr/>
        </p:nvSpPr>
        <p:spPr>
          <a:xfrm>
            <a:off x="609600" y="769829"/>
            <a:ext cx="7924800" cy="2554545"/>
          </a:xfrm>
          <a:prstGeom prst="rect">
            <a:avLst/>
          </a:prstGeom>
          <a:noFill/>
        </p:spPr>
        <p:txBody>
          <a:bodyPr wrap="square" rtlCol="0">
            <a:spAutoFit/>
          </a:bodyPr>
          <a:lstStyle/>
          <a:p>
            <a:r>
              <a:rPr lang="en-US" sz="2000" dirty="0" smtClean="0">
                <a:solidFill>
                  <a:schemeClr val="tx2"/>
                </a:solidFill>
              </a:rPr>
              <a:t>1. </a:t>
            </a:r>
            <a:r>
              <a:rPr lang="en-US" sz="2000" b="1" dirty="0" smtClean="0">
                <a:solidFill>
                  <a:schemeClr val="tx2"/>
                </a:solidFill>
              </a:rPr>
              <a:t>HTA </a:t>
            </a:r>
            <a:r>
              <a:rPr lang="en-US" sz="2000" b="1" dirty="0">
                <a:solidFill>
                  <a:schemeClr val="tx2"/>
                </a:solidFill>
              </a:rPr>
              <a:t>cooperation </a:t>
            </a:r>
            <a:r>
              <a:rPr lang="en-US" sz="2000" dirty="0">
                <a:solidFill>
                  <a:schemeClr val="tx2"/>
                </a:solidFill>
              </a:rPr>
              <a:t>should </a:t>
            </a:r>
            <a:r>
              <a:rPr lang="en-US" sz="2000" dirty="0" smtClean="0">
                <a:solidFill>
                  <a:schemeClr val="tx2"/>
                </a:solidFill>
              </a:rPr>
              <a:t>be</a:t>
            </a:r>
            <a:r>
              <a:rPr lang="en-US" sz="2000" b="1" dirty="0" smtClean="0">
                <a:solidFill>
                  <a:schemeClr val="tx2"/>
                </a:solidFill>
              </a:rPr>
              <a:t>:</a:t>
            </a:r>
          </a:p>
          <a:p>
            <a:pPr marL="742950" lvl="1" indent="-285750">
              <a:buFont typeface="Arial" panose="020B0604020202020204" pitchFamily="34" charset="0"/>
              <a:buChar char="•"/>
            </a:pPr>
            <a:r>
              <a:rPr lang="en-US" sz="2000" dirty="0">
                <a:solidFill>
                  <a:schemeClr val="tx2"/>
                </a:solidFill>
              </a:rPr>
              <a:t>b</a:t>
            </a:r>
            <a:r>
              <a:rPr lang="en-US" sz="2000" dirty="0" smtClean="0">
                <a:solidFill>
                  <a:schemeClr val="tx2"/>
                </a:solidFill>
              </a:rPr>
              <a:t>ased on </a:t>
            </a:r>
            <a:r>
              <a:rPr lang="en-US" sz="2000" b="1" dirty="0" smtClean="0">
                <a:solidFill>
                  <a:schemeClr val="tx2"/>
                </a:solidFill>
              </a:rPr>
              <a:t>voluntary </a:t>
            </a:r>
            <a:r>
              <a:rPr lang="en-US" sz="2000" b="1" dirty="0">
                <a:solidFill>
                  <a:schemeClr val="tx2"/>
                </a:solidFill>
              </a:rPr>
              <a:t>cooperation of groups of Member States</a:t>
            </a:r>
            <a:r>
              <a:rPr lang="en-US" sz="2000" dirty="0">
                <a:solidFill>
                  <a:schemeClr val="tx2"/>
                </a:solidFill>
              </a:rPr>
              <a:t> </a:t>
            </a:r>
            <a:endParaRPr lang="en-US" sz="2000" dirty="0" smtClean="0">
              <a:solidFill>
                <a:schemeClr val="tx2"/>
              </a:solidFill>
            </a:endParaRPr>
          </a:p>
          <a:p>
            <a:pPr marL="800100" lvl="1" indent="-342900">
              <a:buFont typeface="Arial" panose="020B0604020202020204" pitchFamily="34" charset="0"/>
              <a:buChar char="•"/>
            </a:pPr>
            <a:r>
              <a:rPr lang="fr-BE" sz="2000" dirty="0">
                <a:solidFill>
                  <a:schemeClr val="tx2"/>
                </a:solidFill>
              </a:rPr>
              <a:t>f</a:t>
            </a:r>
            <a:r>
              <a:rPr lang="fr-BE" sz="2000" dirty="0" smtClean="0">
                <a:solidFill>
                  <a:schemeClr val="tx2"/>
                </a:solidFill>
              </a:rPr>
              <a:t>or technologies </a:t>
            </a:r>
            <a:r>
              <a:rPr lang="fr-BE" sz="2000" dirty="0" err="1">
                <a:solidFill>
                  <a:schemeClr val="tx2"/>
                </a:solidFill>
              </a:rPr>
              <a:t>selected</a:t>
            </a:r>
            <a:r>
              <a:rPr lang="fr-BE" sz="2000" dirty="0">
                <a:solidFill>
                  <a:schemeClr val="tx2"/>
                </a:solidFill>
              </a:rPr>
              <a:t> on the basis of </a:t>
            </a:r>
            <a:r>
              <a:rPr lang="fr-BE" sz="2000" dirty="0" err="1">
                <a:solidFill>
                  <a:schemeClr val="tx2"/>
                </a:solidFill>
              </a:rPr>
              <a:t>their</a:t>
            </a:r>
            <a:r>
              <a:rPr lang="fr-BE" sz="2000" dirty="0">
                <a:solidFill>
                  <a:schemeClr val="tx2"/>
                </a:solidFill>
              </a:rPr>
              <a:t> </a:t>
            </a:r>
            <a:r>
              <a:rPr lang="fr-BE" sz="2000" b="1" dirty="0">
                <a:solidFill>
                  <a:schemeClr val="tx2"/>
                </a:solidFill>
              </a:rPr>
              <a:t>value</a:t>
            </a:r>
            <a:r>
              <a:rPr lang="fr-BE" sz="2000" dirty="0">
                <a:solidFill>
                  <a:schemeClr val="tx2"/>
                </a:solidFill>
              </a:rPr>
              <a:t> </a:t>
            </a:r>
            <a:r>
              <a:rPr lang="fr-BE" sz="2000" dirty="0" smtClean="0">
                <a:solidFill>
                  <a:schemeClr val="tx2"/>
                </a:solidFill>
              </a:rPr>
              <a:t>(transformative </a:t>
            </a:r>
            <a:r>
              <a:rPr lang="fr-BE" sz="2000" dirty="0">
                <a:solidFill>
                  <a:schemeClr val="tx2"/>
                </a:solidFill>
              </a:rPr>
              <a:t>technologies</a:t>
            </a:r>
            <a:r>
              <a:rPr lang="fr-BE" sz="2000" dirty="0" smtClean="0">
                <a:solidFill>
                  <a:schemeClr val="tx2"/>
                </a:solidFill>
              </a:rPr>
              <a:t>)</a:t>
            </a:r>
            <a:endParaRPr lang="en-US" sz="2000" dirty="0">
              <a:solidFill>
                <a:schemeClr val="tx2"/>
              </a:solidFill>
            </a:endParaRPr>
          </a:p>
          <a:p>
            <a:pPr marL="800100" lvl="1" indent="-342900">
              <a:buFont typeface="Arial" panose="020B0604020202020204" pitchFamily="34" charset="0"/>
              <a:buChar char="•"/>
            </a:pPr>
            <a:r>
              <a:rPr lang="en-US" sz="2000" dirty="0" smtClean="0">
                <a:solidFill>
                  <a:schemeClr val="tx2"/>
                </a:solidFill>
              </a:rPr>
              <a:t>with</a:t>
            </a:r>
            <a:r>
              <a:rPr lang="en-US" sz="2000" b="1" dirty="0" smtClean="0">
                <a:solidFill>
                  <a:schemeClr val="tx2"/>
                </a:solidFill>
              </a:rPr>
              <a:t> </a:t>
            </a:r>
            <a:r>
              <a:rPr lang="en-US" sz="2000" b="1" dirty="0">
                <a:solidFill>
                  <a:schemeClr val="tx2"/>
                </a:solidFill>
              </a:rPr>
              <a:t>processes and methodologies that are appropriate and tailored </a:t>
            </a:r>
            <a:r>
              <a:rPr lang="en-US" sz="2000" dirty="0">
                <a:solidFill>
                  <a:schemeClr val="tx2"/>
                </a:solidFill>
              </a:rPr>
              <a:t>to the specificities of medical </a:t>
            </a:r>
            <a:r>
              <a:rPr lang="en-US" sz="2000" dirty="0" smtClean="0">
                <a:solidFill>
                  <a:schemeClr val="tx2"/>
                </a:solidFill>
              </a:rPr>
              <a:t>technologies. </a:t>
            </a:r>
          </a:p>
          <a:p>
            <a:pPr marL="800100" lvl="1" indent="-342900">
              <a:buFont typeface="Arial" panose="020B0604020202020204" pitchFamily="34" charset="0"/>
              <a:buChar char="•"/>
            </a:pPr>
            <a:endParaRPr lang="en-US" sz="2000" dirty="0">
              <a:solidFill>
                <a:schemeClr val="tx2"/>
              </a:solidFill>
            </a:endParaRPr>
          </a:p>
          <a:p>
            <a:r>
              <a:rPr lang="fr-BE" sz="2000" dirty="0" smtClean="0">
                <a:solidFill>
                  <a:schemeClr val="tx2"/>
                </a:solidFill>
              </a:rPr>
              <a:t>2. </a:t>
            </a:r>
            <a:r>
              <a:rPr lang="fr-BE" sz="2000" b="1" dirty="0" smtClean="0">
                <a:solidFill>
                  <a:schemeClr val="tx2"/>
                </a:solidFill>
              </a:rPr>
              <a:t>The </a:t>
            </a:r>
            <a:r>
              <a:rPr lang="fr-BE" sz="2000" b="1" dirty="0">
                <a:solidFill>
                  <a:schemeClr val="tx2"/>
                </a:solidFill>
              </a:rPr>
              <a:t>links </a:t>
            </a:r>
            <a:r>
              <a:rPr lang="fr-BE" sz="2000" b="1" dirty="0" err="1">
                <a:solidFill>
                  <a:schemeClr val="tx2"/>
                </a:solidFill>
              </a:rPr>
              <a:t>with</a:t>
            </a:r>
            <a:r>
              <a:rPr lang="fr-BE" sz="2000" b="1" dirty="0">
                <a:solidFill>
                  <a:schemeClr val="tx2"/>
                </a:solidFill>
              </a:rPr>
              <a:t> the IVDR/MDR </a:t>
            </a:r>
            <a:r>
              <a:rPr lang="fr-BE" sz="2000" b="1" dirty="0" err="1">
                <a:solidFill>
                  <a:schemeClr val="tx2"/>
                </a:solidFill>
              </a:rPr>
              <a:t>should</a:t>
            </a:r>
            <a:r>
              <a:rPr lang="fr-BE" sz="2000" b="1" dirty="0">
                <a:solidFill>
                  <a:schemeClr val="tx2"/>
                </a:solidFill>
              </a:rPr>
              <a:t> </a:t>
            </a:r>
            <a:r>
              <a:rPr lang="fr-BE" sz="2000" b="1" dirty="0" err="1">
                <a:solidFill>
                  <a:schemeClr val="tx2"/>
                </a:solidFill>
              </a:rPr>
              <a:t>be</a:t>
            </a:r>
            <a:r>
              <a:rPr lang="fr-BE" sz="2000" b="1" dirty="0">
                <a:solidFill>
                  <a:schemeClr val="tx2"/>
                </a:solidFill>
              </a:rPr>
              <a:t> </a:t>
            </a:r>
            <a:r>
              <a:rPr lang="fr-BE" sz="2000" b="1" dirty="0" err="1" smtClean="0">
                <a:solidFill>
                  <a:schemeClr val="tx2"/>
                </a:solidFill>
              </a:rPr>
              <a:t>untangled</a:t>
            </a:r>
            <a:r>
              <a:rPr lang="fr-BE" sz="2000" b="1" dirty="0" smtClean="0">
                <a:solidFill>
                  <a:schemeClr val="tx2"/>
                </a:solidFill>
              </a:rPr>
              <a:t>.</a:t>
            </a:r>
            <a:endParaRPr lang="fr-BE" sz="2000" b="1" dirty="0">
              <a:solidFill>
                <a:schemeClr val="tx2"/>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601226512"/>
              </p:ext>
            </p:extLst>
          </p:nvPr>
        </p:nvGraphicFramePr>
        <p:xfrm>
          <a:off x="762000" y="3790950"/>
          <a:ext cx="1725613" cy="2441575"/>
        </p:xfrm>
        <a:graphic>
          <a:graphicData uri="http://schemas.openxmlformats.org/presentationml/2006/ole">
            <mc:AlternateContent xmlns:mc="http://schemas.openxmlformats.org/markup-compatibility/2006">
              <mc:Choice xmlns:v="urn:schemas-microsoft-com:vml" Requires="v">
                <p:oleObj spid="_x0000_s2055" name="Acrobat Document" r:id="rId4" imgW="5667214" imgH="8019731" progId="AcroExch.Document.DC">
                  <p:embed/>
                </p:oleObj>
              </mc:Choice>
              <mc:Fallback>
                <p:oleObj name="Acrobat Document" r:id="rId4" imgW="5667214" imgH="8019731" progId="AcroExch.Document.DC">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3790950"/>
                        <a:ext cx="1725613" cy="2441575"/>
                      </a:xfrm>
                      <a:prstGeom prst="rect">
                        <a:avLst/>
                      </a:prstGeom>
                      <a:noFill/>
                      <a:ln>
                        <a:noFill/>
                      </a:ln>
                      <a:extLst/>
                    </p:spPr>
                  </p:pic>
                </p:oleObj>
              </mc:Fallback>
            </mc:AlternateContent>
          </a:graphicData>
        </a:graphic>
      </p:graphicFrame>
      <p:pic>
        <p:nvPicPr>
          <p:cNvPr id="6" name="Picture 2" descr="X:\Market Access &amp; Economic Policies\2017\HTA\EU HTA cooperation\Medtech industries joint position\Joint medical technologies industries recommendations  Final-page-0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348738">
            <a:off x="6453393" y="3360596"/>
            <a:ext cx="1823700" cy="236008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458871" y="4246578"/>
            <a:ext cx="3505200" cy="1200329"/>
          </a:xfrm>
          <a:prstGeom prst="rect">
            <a:avLst/>
          </a:prstGeom>
          <a:noFill/>
        </p:spPr>
        <p:txBody>
          <a:bodyPr wrap="square" rtlCol="0">
            <a:spAutoFit/>
          </a:bodyPr>
          <a:lstStyle/>
          <a:p>
            <a:r>
              <a:rPr lang="en-US" dirty="0" smtClean="0">
                <a:solidFill>
                  <a:schemeClr val="tx2"/>
                </a:solidFill>
              </a:rPr>
              <a:t>Detailed description in:</a:t>
            </a:r>
          </a:p>
          <a:p>
            <a:r>
              <a:rPr lang="en-US" dirty="0" smtClean="0">
                <a:solidFill>
                  <a:schemeClr val="tx2"/>
                </a:solidFill>
              </a:rPr>
              <a:t>“MedTech Europe Position on Future EU Cooperation on Health Technology Assessment”</a:t>
            </a:r>
            <a:endParaRPr lang="en-GB" dirty="0">
              <a:solidFill>
                <a:schemeClr val="tx2"/>
              </a:solidFill>
            </a:endParaRPr>
          </a:p>
        </p:txBody>
      </p:sp>
      <p:sp>
        <p:nvSpPr>
          <p:cNvPr id="8" name="TextBox 7"/>
          <p:cNvSpPr txBox="1"/>
          <p:nvPr/>
        </p:nvSpPr>
        <p:spPr>
          <a:xfrm>
            <a:off x="5486400" y="5715000"/>
            <a:ext cx="3505200" cy="646331"/>
          </a:xfrm>
          <a:prstGeom prst="rect">
            <a:avLst/>
          </a:prstGeom>
          <a:noFill/>
        </p:spPr>
        <p:txBody>
          <a:bodyPr wrap="square" rtlCol="0">
            <a:spAutoFit/>
          </a:bodyPr>
          <a:lstStyle/>
          <a:p>
            <a:r>
              <a:rPr lang="en-US" dirty="0" smtClean="0">
                <a:solidFill>
                  <a:schemeClr val="tx2"/>
                </a:solidFill>
              </a:rPr>
              <a:t>Joint medical technologies industries’ recommendations</a:t>
            </a:r>
            <a:endParaRPr lang="en-GB" dirty="0">
              <a:solidFill>
                <a:schemeClr val="tx2"/>
              </a:solidFill>
            </a:endParaRPr>
          </a:p>
        </p:txBody>
      </p:sp>
    </p:spTree>
    <p:extLst>
      <p:ext uri="{BB962C8B-B14F-4D97-AF65-F5344CB8AC3E}">
        <p14:creationId xmlns:p14="http://schemas.microsoft.com/office/powerpoint/2010/main" val="34834456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smtClean="0"/>
              <a:t>External timeline</a:t>
            </a:r>
            <a:endParaRPr lang="en-US" b="1" dirty="0"/>
          </a:p>
        </p:txBody>
      </p:sp>
      <p:graphicFrame>
        <p:nvGraphicFramePr>
          <p:cNvPr id="5" name="Diagram 4"/>
          <p:cNvGraphicFramePr/>
          <p:nvPr>
            <p:extLst>
              <p:ext uri="{D42A27DB-BD31-4B8C-83A1-F6EECF244321}">
                <p14:modId xmlns:p14="http://schemas.microsoft.com/office/powerpoint/2010/main" val="2852111603"/>
              </p:ext>
            </p:extLst>
          </p:nvPr>
        </p:nvGraphicFramePr>
        <p:xfrm>
          <a:off x="328613" y="1143000"/>
          <a:ext cx="8355012" cy="4911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12853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mtClean="0"/>
              <a:t>Thank you!</a:t>
            </a:r>
            <a:endParaRPr lang="en-GB" dirty="0"/>
          </a:p>
        </p:txBody>
      </p:sp>
      <p:sp>
        <p:nvSpPr>
          <p:cNvPr id="3" name="Subtitle 2"/>
          <p:cNvSpPr>
            <a:spLocks noGrp="1"/>
          </p:cNvSpPr>
          <p:nvPr>
            <p:ph type="subTitle" idx="1"/>
          </p:nvPr>
        </p:nvSpPr>
        <p:spPr>
          <a:xfrm>
            <a:off x="628649" y="2678288"/>
            <a:ext cx="6858000" cy="1804812"/>
          </a:xfrm>
        </p:spPr>
        <p:txBody>
          <a:bodyPr/>
          <a:lstStyle/>
          <a:p>
            <a:endParaRPr lang="en-US" dirty="0" smtClean="0"/>
          </a:p>
          <a:p>
            <a:r>
              <a:rPr lang="en-US" dirty="0" smtClean="0"/>
              <a:t>Chris Breyel</a:t>
            </a:r>
            <a:r>
              <a:rPr lang="en-GB" dirty="0"/>
              <a:t> </a:t>
            </a:r>
            <a:endParaRPr lang="en-GB" dirty="0" smtClean="0"/>
          </a:p>
          <a:p>
            <a:r>
              <a:rPr lang="en-GB" dirty="0"/>
              <a:t>Director, </a:t>
            </a:r>
            <a:r>
              <a:rPr lang="en-GB" sz="2000" dirty="0"/>
              <a:t>MD Members Relations &amp; MedTech Europe Events </a:t>
            </a:r>
            <a:endParaRPr lang="en-US" sz="2000" dirty="0"/>
          </a:p>
        </p:txBody>
      </p:sp>
    </p:spTree>
    <p:extLst>
      <p:ext uri="{BB962C8B-B14F-4D97-AF65-F5344CB8AC3E}">
        <p14:creationId xmlns:p14="http://schemas.microsoft.com/office/powerpoint/2010/main" val="4521813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3760" y="236270"/>
            <a:ext cx="7543800" cy="505471"/>
          </a:xfrm>
        </p:spPr>
        <p:txBody>
          <a:bodyPr/>
          <a:lstStyle/>
          <a:p>
            <a:pPr lvl="0" algn="ctr"/>
            <a:r>
              <a:rPr lang="en-US" sz="4800" b="1" dirty="0" smtClean="0"/>
              <a:t>MEDICAL TECHNOLOGY</a:t>
            </a:r>
            <a:r>
              <a:rPr lang="en-US" sz="2000" dirty="0" smtClean="0"/>
              <a:t/>
            </a:r>
            <a:br>
              <a:rPr lang="en-US" sz="2000" dirty="0" smtClean="0"/>
            </a:br>
            <a:r>
              <a:rPr lang="en-US" sz="2000" dirty="0" smtClean="0"/>
              <a:t>is </a:t>
            </a:r>
            <a:r>
              <a:rPr lang="en-US" sz="2000" dirty="0"/>
              <a:t>any technology used to </a:t>
            </a:r>
            <a:r>
              <a:rPr lang="en-US" sz="2000" b="1" dirty="0"/>
              <a:t>save</a:t>
            </a:r>
            <a:r>
              <a:rPr lang="en-US" sz="2000" dirty="0"/>
              <a:t> </a:t>
            </a:r>
            <a:r>
              <a:rPr lang="en-US" sz="2000" dirty="0" smtClean="0"/>
              <a:t>and</a:t>
            </a:r>
            <a:r>
              <a:rPr lang="en-US" sz="2000" b="1" dirty="0" smtClean="0"/>
              <a:t> improve </a:t>
            </a:r>
            <a:r>
              <a:rPr lang="en-US" sz="2000" dirty="0" smtClean="0"/>
              <a:t>lives of </a:t>
            </a:r>
            <a:r>
              <a:rPr lang="en-US" sz="2000" dirty="0"/>
              <a:t>individuals suffering from a wide range of conditions. </a:t>
            </a:r>
            <a:r>
              <a:rPr lang="en-US" sz="2000" dirty="0" smtClean="0"/>
              <a:t/>
            </a:r>
            <a:br>
              <a:rPr lang="en-US" sz="2000" dirty="0" smtClean="0"/>
            </a:br>
            <a:r>
              <a:rPr lang="en-GB" sz="2000" dirty="0"/>
              <a:t/>
            </a:r>
            <a:br>
              <a:rPr lang="en-GB" sz="2000" dirty="0"/>
            </a:br>
            <a:endParaRPr lang="en-GB" sz="2000" dirty="0"/>
          </a:p>
        </p:txBody>
      </p:sp>
      <p:pic>
        <p:nvPicPr>
          <p:cNvPr id="2050" name="Picture 2" descr="http://www.telegraph.co.uk/content/dam/wellbeing/2016/01/04/dna-testtube-scien_3326631b-large_trans_NvBQzQNjv4BqpJliwavx4coWFCaEkEsb3kvxIt-lGGWCWqwLa_RXJU8.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184779" y="3046727"/>
            <a:ext cx="1188720" cy="118872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052" name="Picture 4" descr="http://s3.amazonaws.com/digitaltrends-uploads-prod/2015/06/blood-test.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184779" y="4401829"/>
            <a:ext cx="1188720" cy="118872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056" name="Picture 8" descr="http://shawnphillipstraining.com/wp-content/uploads/how_to_use_home_glucose_monitor.jpe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92499" y="3037840"/>
            <a:ext cx="1188720" cy="118872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058" name="Picture 10" descr="http://img.medscape.com/news/2014/dt_140626_hiv_blood_vial_800x600.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7823200" y="3082272"/>
            <a:ext cx="1188720" cy="118872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060" name="Picture 12" descr="http://i.huffpost.com/gen/1266164/images/o-PREGNANCY-TEST-facebook.jp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92499" y="4385223"/>
            <a:ext cx="1188720" cy="118872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062" name="Picture 14" descr="http://ivd.bg/wp-content/uploads/2015/03/services.jpg"/>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b="-2006"/>
          <a:stretch/>
        </p:blipFill>
        <p:spPr bwMode="auto">
          <a:xfrm>
            <a:off x="6277059" y="4368617"/>
            <a:ext cx="1188720" cy="118872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064" name="Picture 16" descr="http://www.in.all.biz/img/in/catalog/6830.jpeg"/>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4730919" y="4410132"/>
            <a:ext cx="1188720" cy="118872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066" name="Picture 18" descr="http://hearingaidbuyertoday.com/wp-content/uploads/2014/02/AF883_1_Zoom.jpg"/>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1638639" y="3055612"/>
            <a:ext cx="1188720" cy="118872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068" name="Picture 20" descr="http://www.gannett-cdn.com/-mm-/d415e49dbee251019f24a0ea55f95947a2bb1072/c=29-0-425-298&amp;r=x404&amp;c=534x401/local/-/media/2016/01/02/DetroitFreePress/DetroitFreePress/635873333613566290-surgery-ThinkstockPhotos-470454993.jpg"/>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6277059" y="3073384"/>
            <a:ext cx="1188720" cy="118872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070" name="Picture 22" descr="http://www.beachmonteyes.net/wp-content/uploads/2016/11/best-contact-lenses.jpg"/>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b="-470"/>
          <a:stretch/>
        </p:blipFill>
        <p:spPr bwMode="auto">
          <a:xfrm>
            <a:off x="4730919" y="3064499"/>
            <a:ext cx="1188720" cy="118872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8" name="Picture 26" descr="http://images.medicaldaily.com/sites/medicaldaily.com/files/2014/06/24/pacemaker.jpg"/>
          <p:cNvPicPr>
            <a:picLocks noChangeAspect="1" noChangeArrowheads="1"/>
          </p:cNvPicPr>
          <p:nvPr/>
        </p:nvPicPr>
        <p:blipFill rotWithShape="1">
          <a:blip r:embed="rId13" cstate="email">
            <a:extLst>
              <a:ext uri="{28A0092B-C50C-407E-A947-70E740481C1C}">
                <a14:useLocalDpi xmlns:a14="http://schemas.microsoft.com/office/drawing/2010/main"/>
              </a:ext>
            </a:extLst>
          </a:blip>
          <a:srcRect/>
          <a:stretch/>
        </p:blipFill>
        <p:spPr bwMode="auto">
          <a:xfrm>
            <a:off x="7823200" y="4376920"/>
            <a:ext cx="1188720" cy="118872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076" name="Picture 28" descr="http://www.palmbeachprosthetics.com/images/stories_news/big/1321566112_0_gaby.jpg"/>
          <p:cNvPicPr>
            <a:picLocks noChangeAspect="1" noChangeArrowheads="1"/>
          </p:cNvPicPr>
          <p:nvPr/>
        </p:nvPicPr>
        <p:blipFill rotWithShape="1">
          <a:blip r:embed="rId14" cstate="email">
            <a:extLst>
              <a:ext uri="{28A0092B-C50C-407E-A947-70E740481C1C}">
                <a14:useLocalDpi xmlns:a14="http://schemas.microsoft.com/office/drawing/2010/main"/>
              </a:ext>
            </a:extLst>
          </a:blip>
          <a:srcRect/>
          <a:stretch/>
        </p:blipFill>
        <p:spPr bwMode="auto">
          <a:xfrm>
            <a:off x="1638639" y="4393527"/>
            <a:ext cx="1188720" cy="118872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6" name="Picture 2" descr="https://aos.iacpublishinglabs.com/question/97141804dbbf199095127e6075dc8222/aq/700px-394px/activate-ancestry-dna-test-online_3fccbcabb2c1456f_KjSdPtSJRqypYDysFLmigg.jpg?domain=cx.aos.ask.com"/>
          <p:cNvPicPr>
            <a:picLocks noChangeAspect="1" noChangeArrowheads="1"/>
          </p:cNvPicPr>
          <p:nvPr/>
        </p:nvPicPr>
        <p:blipFill rotWithShape="1">
          <a:blip r:embed="rId15">
            <a:extLst>
              <a:ext uri="{28A0092B-C50C-407E-A947-70E740481C1C}">
                <a14:useLocalDpi xmlns:a14="http://schemas.microsoft.com/office/drawing/2010/main" val="0"/>
              </a:ext>
            </a:extLst>
          </a:blip>
          <a:srcRect l="9783" t="608" r="33931" b="-608"/>
          <a:stretch/>
        </p:blipFill>
        <p:spPr bwMode="auto">
          <a:xfrm>
            <a:off x="4730919" y="1816345"/>
            <a:ext cx="1188720" cy="11887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sexualhealthcentre.com/wp-content/uploads/2013/10/hiv_testing.jpg"/>
          <p:cNvPicPr>
            <a:picLocks noChangeAspect="1" noChangeArrowheads="1"/>
          </p:cNvPicPr>
          <p:nvPr/>
        </p:nvPicPr>
        <p:blipFill rotWithShape="1">
          <a:blip r:embed="rId16">
            <a:extLst>
              <a:ext uri="{28A0092B-C50C-407E-A947-70E740481C1C}">
                <a14:useLocalDpi xmlns:a14="http://schemas.microsoft.com/office/drawing/2010/main" val="0"/>
              </a:ext>
            </a:extLst>
          </a:blip>
          <a:srcRect l="15799" r="15799"/>
          <a:stretch/>
        </p:blipFill>
        <p:spPr bwMode="auto">
          <a:xfrm>
            <a:off x="1638639" y="1808563"/>
            <a:ext cx="1188720" cy="118872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mg.medscape.com/thumbnail_library/dt_160113_blood_vials_800x600.jpg"/>
          <p:cNvPicPr>
            <a:picLocks noChangeAspect="1" noChangeArrowheads="1"/>
          </p:cNvPicPr>
          <p:nvPr/>
        </p:nvPicPr>
        <p:blipFill rotWithShape="1">
          <a:blip r:embed="rId17">
            <a:extLst>
              <a:ext uri="{28A0092B-C50C-407E-A947-70E740481C1C}">
                <a14:useLocalDpi xmlns:a14="http://schemas.microsoft.com/office/drawing/2010/main" val="0"/>
              </a:ext>
            </a:extLst>
          </a:blip>
          <a:srcRect l="12500" r="12500"/>
          <a:stretch/>
        </p:blipFill>
        <p:spPr bwMode="auto">
          <a:xfrm>
            <a:off x="7823200" y="1792587"/>
            <a:ext cx="1188720" cy="118872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cdn.theatlantic.com/static/mt/assets/food/Stents-Post.jpg"/>
          <p:cNvPicPr>
            <a:picLocks noChangeAspect="1" noChangeArrowheads="1"/>
          </p:cNvPicPr>
          <p:nvPr/>
        </p:nvPicPr>
        <p:blipFill rotWithShape="1">
          <a:blip r:embed="rId18">
            <a:extLst>
              <a:ext uri="{28A0092B-C50C-407E-A947-70E740481C1C}">
                <a14:useLocalDpi xmlns:a14="http://schemas.microsoft.com/office/drawing/2010/main" val="0"/>
              </a:ext>
            </a:extLst>
          </a:blip>
          <a:srcRect l="25610" r="25610"/>
          <a:stretch/>
        </p:blipFill>
        <p:spPr bwMode="auto">
          <a:xfrm>
            <a:off x="92499" y="1792587"/>
            <a:ext cx="1188720" cy="118872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lghttp.30059.nexcesscdn.net/80C479/magento/media/catalog/category/hill-rom-careassist_1__3.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184779" y="1792587"/>
            <a:ext cx="1188720" cy="1188720"/>
          </a:xfrm>
          <a:prstGeom prst="rect">
            <a:avLst/>
          </a:prstGeom>
          <a:noFill/>
          <a:ln>
            <a:solidFill>
              <a:schemeClr val="bg1">
                <a:lumMod val="90000"/>
              </a:schemeClr>
            </a:solidFill>
          </a:ln>
          <a:extLst>
            <a:ext uri="{909E8E84-426E-40DD-AFC4-6F175D3DCCD1}">
              <a14:hiddenFill xmlns:a14="http://schemas.microsoft.com/office/drawing/2010/main">
                <a:solidFill>
                  <a:srgbClr val="FFFFFF"/>
                </a:solidFill>
              </a14:hiddenFill>
            </a:ext>
          </a:extLst>
        </p:spPr>
      </p:pic>
      <p:pic>
        <p:nvPicPr>
          <p:cNvPr id="1036" name="Picture 12" descr="https://bonesmart.org/wp-content/uploads/2014/06/biomet-active-articulation.jpg"/>
          <p:cNvPicPr>
            <a:picLocks noChangeAspect="1" noChangeArrowheads="1"/>
          </p:cNvPicPr>
          <p:nvPr/>
        </p:nvPicPr>
        <p:blipFill rotWithShape="1">
          <a:blip r:embed="rId20">
            <a:extLst>
              <a:ext uri="{28A0092B-C50C-407E-A947-70E740481C1C}">
                <a14:useLocalDpi xmlns:a14="http://schemas.microsoft.com/office/drawing/2010/main" val="0"/>
              </a:ext>
            </a:extLst>
          </a:blip>
          <a:srcRect l="2971" r="2971"/>
          <a:stretch/>
        </p:blipFill>
        <p:spPr bwMode="auto">
          <a:xfrm>
            <a:off x="6292531" y="1816911"/>
            <a:ext cx="1188720" cy="118872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33680" y="5753070"/>
            <a:ext cx="8442960" cy="733534"/>
          </a:xfrm>
          <a:prstGeom prst="rect">
            <a:avLst/>
          </a:prstGeom>
        </p:spPr>
        <p:txBody>
          <a:bodyPr wrap="square">
            <a:spAutoFit/>
          </a:bodyPr>
          <a:lstStyle/>
          <a:p>
            <a:pPr algn="ctr">
              <a:lnSpc>
                <a:spcPts val="2500"/>
              </a:lnSpc>
            </a:pPr>
            <a:r>
              <a:rPr lang="en-GB" sz="2000" dirty="0">
                <a:solidFill>
                  <a:schemeClr val="tx2"/>
                </a:solidFill>
                <a:latin typeface="Arial" panose="020B0604020202020204" pitchFamily="34" charset="0"/>
                <a:ea typeface="+mj-ea"/>
                <a:cs typeface="Arial" panose="020B0604020202020204" pitchFamily="34" charset="0"/>
              </a:rPr>
              <a:t>There are more than </a:t>
            </a:r>
            <a:r>
              <a:rPr lang="en-GB" sz="2800" b="1" dirty="0">
                <a:solidFill>
                  <a:schemeClr val="accent1"/>
                </a:solidFill>
                <a:latin typeface="Arial" panose="020B0604020202020204" pitchFamily="34" charset="0"/>
                <a:ea typeface="+mj-ea"/>
                <a:cs typeface="Arial" panose="020B0604020202020204" pitchFamily="34" charset="0"/>
              </a:rPr>
              <a:t>500,000 products, services and solutions </a:t>
            </a:r>
            <a:r>
              <a:rPr lang="en-GB" sz="2000" dirty="0">
                <a:solidFill>
                  <a:schemeClr val="tx2"/>
                </a:solidFill>
                <a:latin typeface="Arial" panose="020B0604020202020204" pitchFamily="34" charset="0"/>
                <a:ea typeface="+mj-ea"/>
                <a:cs typeface="Arial" panose="020B0604020202020204" pitchFamily="34" charset="0"/>
              </a:rPr>
              <a:t>currently available. </a:t>
            </a:r>
          </a:p>
        </p:txBody>
      </p:sp>
    </p:spTree>
    <p:extLst>
      <p:ext uri="{BB962C8B-B14F-4D97-AF65-F5344CB8AC3E}">
        <p14:creationId xmlns:p14="http://schemas.microsoft.com/office/powerpoint/2010/main" val="1502003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761644" y="915335"/>
            <a:ext cx="2922555" cy="3071039"/>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7" name="Rectangle 16"/>
          <p:cNvSpPr/>
          <p:nvPr/>
        </p:nvSpPr>
        <p:spPr>
          <a:xfrm>
            <a:off x="243382" y="3041322"/>
            <a:ext cx="2518261" cy="2990021"/>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8" name="Rectangle 17"/>
          <p:cNvSpPr/>
          <p:nvPr/>
        </p:nvSpPr>
        <p:spPr>
          <a:xfrm>
            <a:off x="5677432" y="3113480"/>
            <a:ext cx="2926080" cy="2917861"/>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9" name="Rectangle 18"/>
          <p:cNvSpPr/>
          <p:nvPr/>
        </p:nvSpPr>
        <p:spPr>
          <a:xfrm>
            <a:off x="2761644" y="3986374"/>
            <a:ext cx="2922555" cy="2044969"/>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0" name="Rectangle 19"/>
          <p:cNvSpPr/>
          <p:nvPr/>
        </p:nvSpPr>
        <p:spPr>
          <a:xfrm>
            <a:off x="243382" y="915337"/>
            <a:ext cx="2518261" cy="2125985"/>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1" name="Rectangle 20"/>
          <p:cNvSpPr/>
          <p:nvPr/>
        </p:nvSpPr>
        <p:spPr>
          <a:xfrm>
            <a:off x="5677432" y="915333"/>
            <a:ext cx="2926080" cy="2198147"/>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 name="Title 1"/>
          <p:cNvSpPr>
            <a:spLocks noGrp="1"/>
          </p:cNvSpPr>
          <p:nvPr>
            <p:ph type="ctrTitle"/>
          </p:nvPr>
        </p:nvSpPr>
        <p:spPr/>
        <p:txBody>
          <a:bodyPr/>
          <a:lstStyle/>
          <a:p>
            <a:r>
              <a:rPr lang="en-US" cap="all" dirty="0" smtClean="0"/>
              <a:t>The  MedTech Industry in Europe</a:t>
            </a:r>
            <a:endParaRPr lang="en-GB" cap="all" dirty="0"/>
          </a:p>
        </p:txBody>
      </p:sp>
      <p:sp>
        <p:nvSpPr>
          <p:cNvPr id="3" name="TextBox 2"/>
          <p:cNvSpPr txBox="1"/>
          <p:nvPr/>
        </p:nvSpPr>
        <p:spPr>
          <a:xfrm>
            <a:off x="305571" y="1953770"/>
            <a:ext cx="2373330" cy="1092607"/>
          </a:xfrm>
          <a:prstGeom prst="rect">
            <a:avLst/>
          </a:prstGeom>
          <a:noFill/>
        </p:spPr>
        <p:txBody>
          <a:bodyPr wrap="square" rtlCol="0">
            <a:spAutoFit/>
          </a:bodyPr>
          <a:lstStyle/>
          <a:p>
            <a:pPr algn="ctr">
              <a:lnSpc>
                <a:spcPts val="2600"/>
              </a:lnSpc>
            </a:pPr>
            <a:r>
              <a:rPr lang="en-US" sz="4800" b="1" dirty="0">
                <a:solidFill>
                  <a:schemeClr val="accent1"/>
                </a:solidFill>
                <a:latin typeface="CG Omega" pitchFamily="34" charset="0"/>
              </a:rPr>
              <a:t>€ </a:t>
            </a:r>
            <a:r>
              <a:rPr lang="en-US" sz="4800" b="1" dirty="0" smtClean="0">
                <a:solidFill>
                  <a:schemeClr val="accent1"/>
                </a:solidFill>
                <a:latin typeface="CG Omega" pitchFamily="34" charset="0"/>
              </a:rPr>
              <a:t>110 </a:t>
            </a:r>
            <a:r>
              <a:rPr lang="en-US" sz="3200" b="1" dirty="0" smtClean="0">
                <a:solidFill>
                  <a:schemeClr val="tx2"/>
                </a:solidFill>
                <a:latin typeface="CG Omega" pitchFamily="34" charset="0"/>
              </a:rPr>
              <a:t>billion</a:t>
            </a:r>
          </a:p>
          <a:p>
            <a:pPr algn="ctr">
              <a:lnSpc>
                <a:spcPts val="2600"/>
              </a:lnSpc>
            </a:pPr>
            <a:r>
              <a:rPr lang="en-US" sz="3200" b="1" dirty="0" smtClean="0">
                <a:solidFill>
                  <a:schemeClr val="tx2"/>
                </a:solidFill>
                <a:latin typeface="CG Omega" pitchFamily="34" charset="0"/>
              </a:rPr>
              <a:t>market</a:t>
            </a:r>
            <a:endParaRPr lang="en-GB" sz="3200" b="1" dirty="0">
              <a:solidFill>
                <a:schemeClr val="tx2"/>
              </a:solidFill>
              <a:latin typeface="CG Omega" pitchFamily="34" charset="0"/>
            </a:endParaRPr>
          </a:p>
        </p:txBody>
      </p:sp>
      <p:sp>
        <p:nvSpPr>
          <p:cNvPr id="11" name="TextBox 10"/>
          <p:cNvSpPr txBox="1"/>
          <p:nvPr/>
        </p:nvSpPr>
        <p:spPr>
          <a:xfrm>
            <a:off x="3009904" y="2252754"/>
            <a:ext cx="2667528" cy="1490152"/>
          </a:xfrm>
          <a:prstGeom prst="rect">
            <a:avLst/>
          </a:prstGeom>
          <a:noFill/>
        </p:spPr>
        <p:txBody>
          <a:bodyPr wrap="square" rtlCol="0">
            <a:spAutoFit/>
          </a:bodyPr>
          <a:lstStyle/>
          <a:p>
            <a:pPr algn="ctr">
              <a:lnSpc>
                <a:spcPts val="2200"/>
              </a:lnSpc>
            </a:pPr>
            <a:endParaRPr lang="en-US" sz="4400" b="1" spc="-140" dirty="0" smtClean="0">
              <a:solidFill>
                <a:schemeClr val="accent1"/>
              </a:solidFill>
              <a:latin typeface="CG Omega" pitchFamily="34" charset="0"/>
            </a:endParaRPr>
          </a:p>
          <a:p>
            <a:pPr algn="ctr">
              <a:lnSpc>
                <a:spcPts val="2900"/>
              </a:lnSpc>
            </a:pPr>
            <a:r>
              <a:rPr lang="en-US" sz="4400" b="1" spc="-140" dirty="0" smtClean="0">
                <a:solidFill>
                  <a:schemeClr val="accent1"/>
                </a:solidFill>
                <a:latin typeface="CG Omega" pitchFamily="34" charset="0"/>
              </a:rPr>
              <a:t>500,000+</a:t>
            </a:r>
            <a:r>
              <a:rPr lang="en-US" sz="3200" b="1" dirty="0" smtClean="0">
                <a:solidFill>
                  <a:schemeClr val="tx2"/>
                </a:solidFill>
                <a:latin typeface="CG Omega" pitchFamily="34" charset="0"/>
              </a:rPr>
              <a:t>medical</a:t>
            </a:r>
            <a:endParaRPr lang="en-US" sz="3200" b="1" dirty="0">
              <a:solidFill>
                <a:schemeClr val="tx2"/>
              </a:solidFill>
              <a:latin typeface="CG Omega" pitchFamily="34" charset="0"/>
            </a:endParaRPr>
          </a:p>
          <a:p>
            <a:pPr algn="ctr">
              <a:lnSpc>
                <a:spcPts val="2900"/>
              </a:lnSpc>
            </a:pPr>
            <a:r>
              <a:rPr lang="en-US" sz="3200" b="1" dirty="0" smtClean="0">
                <a:solidFill>
                  <a:schemeClr val="tx2"/>
                </a:solidFill>
                <a:latin typeface="CG Omega" pitchFamily="34" charset="0"/>
              </a:rPr>
              <a:t>devices</a:t>
            </a:r>
            <a:endParaRPr lang="en-GB" sz="2800" b="1" dirty="0">
              <a:solidFill>
                <a:schemeClr val="tx2"/>
              </a:solidFill>
              <a:latin typeface="CG Omega" pitchFamily="34" charset="0"/>
            </a:endParaRPr>
          </a:p>
        </p:txBody>
      </p:sp>
      <p:sp>
        <p:nvSpPr>
          <p:cNvPr id="12" name="TextBox 11"/>
          <p:cNvSpPr txBox="1"/>
          <p:nvPr/>
        </p:nvSpPr>
        <p:spPr>
          <a:xfrm>
            <a:off x="5809645" y="1840431"/>
            <a:ext cx="2754877" cy="1220847"/>
          </a:xfrm>
          <a:prstGeom prst="rect">
            <a:avLst/>
          </a:prstGeom>
          <a:noFill/>
        </p:spPr>
        <p:txBody>
          <a:bodyPr wrap="square" rtlCol="0">
            <a:spAutoFit/>
          </a:bodyPr>
          <a:lstStyle/>
          <a:p>
            <a:pPr algn="ctr">
              <a:lnSpc>
                <a:spcPts val="2200"/>
              </a:lnSpc>
            </a:pPr>
            <a:endParaRPr lang="en-US" sz="4400" b="1" spc="-140" dirty="0" smtClean="0">
              <a:solidFill>
                <a:schemeClr val="accent1"/>
              </a:solidFill>
              <a:latin typeface="CG Omega" pitchFamily="34" charset="0"/>
            </a:endParaRPr>
          </a:p>
          <a:p>
            <a:pPr algn="ctr">
              <a:lnSpc>
                <a:spcPts val="2200"/>
              </a:lnSpc>
            </a:pPr>
            <a:r>
              <a:rPr lang="en-US" sz="4400" b="1" spc="-140" dirty="0" smtClean="0">
                <a:solidFill>
                  <a:schemeClr val="accent1"/>
                </a:solidFill>
                <a:latin typeface="CG Omega" pitchFamily="34" charset="0"/>
              </a:rPr>
              <a:t>50,000+</a:t>
            </a:r>
          </a:p>
          <a:p>
            <a:pPr algn="ctr">
              <a:lnSpc>
                <a:spcPts val="2200"/>
              </a:lnSpc>
            </a:pPr>
            <a:r>
              <a:rPr lang="en-US" sz="2800" b="1" i="1" dirty="0" smtClean="0">
                <a:solidFill>
                  <a:schemeClr val="tx2"/>
                </a:solidFill>
                <a:latin typeface="CG Omega" pitchFamily="34" charset="0"/>
              </a:rPr>
              <a:t>In vitro </a:t>
            </a:r>
            <a:r>
              <a:rPr lang="en-US" sz="2800" b="1" dirty="0" smtClean="0">
                <a:solidFill>
                  <a:schemeClr val="tx2"/>
                </a:solidFill>
                <a:latin typeface="CG Omega" pitchFamily="34" charset="0"/>
              </a:rPr>
              <a:t>diagnostics test</a:t>
            </a:r>
            <a:endParaRPr lang="en-GB" sz="2400" b="1" dirty="0">
              <a:solidFill>
                <a:schemeClr val="tx2"/>
              </a:solidFill>
              <a:latin typeface="CG Omega" pitchFamily="34" charset="0"/>
            </a:endParaRPr>
          </a:p>
        </p:txBody>
      </p:sp>
      <p:sp>
        <p:nvSpPr>
          <p:cNvPr id="13" name="TextBox 12"/>
          <p:cNvSpPr txBox="1"/>
          <p:nvPr/>
        </p:nvSpPr>
        <p:spPr>
          <a:xfrm>
            <a:off x="294593" y="3964109"/>
            <a:ext cx="2456774" cy="2041585"/>
          </a:xfrm>
          <a:prstGeom prst="rect">
            <a:avLst/>
          </a:prstGeom>
          <a:noFill/>
        </p:spPr>
        <p:txBody>
          <a:bodyPr wrap="square" rtlCol="0">
            <a:spAutoFit/>
          </a:bodyPr>
          <a:lstStyle/>
          <a:p>
            <a:pPr algn="ctr">
              <a:lnSpc>
                <a:spcPts val="2200"/>
              </a:lnSpc>
            </a:pPr>
            <a:endParaRPr lang="en-US" sz="4400" b="1" spc="-140" dirty="0" smtClean="0">
              <a:solidFill>
                <a:schemeClr val="accent1"/>
              </a:solidFill>
              <a:latin typeface="CG Omega" pitchFamily="34" charset="0"/>
            </a:endParaRPr>
          </a:p>
          <a:p>
            <a:pPr algn="ctr">
              <a:lnSpc>
                <a:spcPts val="2200"/>
              </a:lnSpc>
            </a:pPr>
            <a:r>
              <a:rPr lang="en-US" sz="4400" b="1" spc="-140" dirty="0" smtClean="0">
                <a:solidFill>
                  <a:schemeClr val="accent1"/>
                </a:solidFill>
                <a:latin typeface="CG Omega" pitchFamily="34" charset="0"/>
              </a:rPr>
              <a:t>26,000+</a:t>
            </a:r>
          </a:p>
          <a:p>
            <a:pPr algn="ctr">
              <a:lnSpc>
                <a:spcPts val="2700"/>
              </a:lnSpc>
            </a:pPr>
            <a:r>
              <a:rPr lang="en-US" sz="3200" b="1" dirty="0" smtClean="0">
                <a:solidFill>
                  <a:schemeClr val="tx2"/>
                </a:solidFill>
                <a:latin typeface="CG Omega" pitchFamily="34" charset="0"/>
              </a:rPr>
              <a:t>companies</a:t>
            </a:r>
          </a:p>
          <a:p>
            <a:pPr algn="ctr">
              <a:lnSpc>
                <a:spcPts val="2700"/>
              </a:lnSpc>
            </a:pPr>
            <a:r>
              <a:rPr lang="en-US" sz="3200" b="1" dirty="0" smtClean="0">
                <a:solidFill>
                  <a:schemeClr val="tx2"/>
                </a:solidFill>
                <a:latin typeface="CG Omega" pitchFamily="34" charset="0"/>
              </a:rPr>
              <a:t>of which</a:t>
            </a:r>
          </a:p>
          <a:p>
            <a:pPr algn="ctr">
              <a:lnSpc>
                <a:spcPts val="2700"/>
              </a:lnSpc>
            </a:pPr>
            <a:r>
              <a:rPr lang="en-US" sz="3200" b="1" dirty="0" smtClean="0">
                <a:solidFill>
                  <a:schemeClr val="accent1"/>
                </a:solidFill>
                <a:latin typeface="CG Omega" pitchFamily="34" charset="0"/>
              </a:rPr>
              <a:t>95% </a:t>
            </a:r>
            <a:r>
              <a:rPr lang="en-US" sz="3200" b="1" dirty="0" smtClean="0">
                <a:solidFill>
                  <a:schemeClr val="tx2"/>
                </a:solidFill>
                <a:latin typeface="CG Omega" pitchFamily="34" charset="0"/>
              </a:rPr>
              <a:t>are</a:t>
            </a:r>
          </a:p>
          <a:p>
            <a:pPr algn="ctr">
              <a:lnSpc>
                <a:spcPts val="2700"/>
              </a:lnSpc>
            </a:pPr>
            <a:r>
              <a:rPr lang="en-US" sz="3200" b="1" dirty="0" smtClean="0">
                <a:solidFill>
                  <a:schemeClr val="tx2"/>
                </a:solidFill>
                <a:latin typeface="CG Omega" pitchFamily="34" charset="0"/>
              </a:rPr>
              <a:t>SMEs</a:t>
            </a:r>
            <a:endParaRPr lang="en-GB" sz="2800" b="1" dirty="0">
              <a:solidFill>
                <a:schemeClr val="tx2"/>
              </a:solidFill>
              <a:latin typeface="CG Omega" pitchFamily="34" charset="0"/>
            </a:endParaRPr>
          </a:p>
        </p:txBody>
      </p:sp>
      <p:sp>
        <p:nvSpPr>
          <p:cNvPr id="14" name="TextBox 13"/>
          <p:cNvSpPr txBox="1"/>
          <p:nvPr/>
        </p:nvSpPr>
        <p:spPr>
          <a:xfrm>
            <a:off x="2846185" y="5092625"/>
            <a:ext cx="2754877" cy="938719"/>
          </a:xfrm>
          <a:prstGeom prst="rect">
            <a:avLst/>
          </a:prstGeom>
          <a:noFill/>
        </p:spPr>
        <p:txBody>
          <a:bodyPr wrap="square" rtlCol="0">
            <a:spAutoFit/>
          </a:bodyPr>
          <a:lstStyle/>
          <a:p>
            <a:pPr algn="ctr">
              <a:lnSpc>
                <a:spcPts val="2200"/>
              </a:lnSpc>
            </a:pPr>
            <a:endParaRPr lang="en-US" sz="4400" b="1" spc="-140" dirty="0" smtClean="0">
              <a:solidFill>
                <a:schemeClr val="accent1"/>
              </a:solidFill>
              <a:latin typeface="CG Omega" pitchFamily="34" charset="0"/>
            </a:endParaRPr>
          </a:p>
          <a:p>
            <a:pPr algn="ctr">
              <a:lnSpc>
                <a:spcPts val="2200"/>
              </a:lnSpc>
            </a:pPr>
            <a:r>
              <a:rPr lang="en-US" sz="4400" b="1" spc="-140" dirty="0" smtClean="0">
                <a:solidFill>
                  <a:schemeClr val="accent1"/>
                </a:solidFill>
                <a:latin typeface="CG Omega" pitchFamily="34" charset="0"/>
              </a:rPr>
              <a:t>625,000+</a:t>
            </a:r>
          </a:p>
          <a:p>
            <a:pPr algn="ctr">
              <a:lnSpc>
                <a:spcPts val="2200"/>
              </a:lnSpc>
            </a:pPr>
            <a:r>
              <a:rPr lang="en-US" sz="2800" b="1" dirty="0" smtClean="0">
                <a:solidFill>
                  <a:schemeClr val="tx2"/>
                </a:solidFill>
                <a:latin typeface="CG Omega" pitchFamily="34" charset="0"/>
              </a:rPr>
              <a:t>employees</a:t>
            </a:r>
            <a:endParaRPr lang="en-GB" sz="2400" b="1" dirty="0">
              <a:solidFill>
                <a:schemeClr val="tx2"/>
              </a:solidFill>
              <a:latin typeface="CG Omega" pitchFamily="34" charset="0"/>
            </a:endParaRPr>
          </a:p>
        </p:txBody>
      </p:sp>
      <p:sp>
        <p:nvSpPr>
          <p:cNvPr id="15" name="TextBox 14"/>
          <p:cNvSpPr txBox="1"/>
          <p:nvPr/>
        </p:nvSpPr>
        <p:spPr>
          <a:xfrm>
            <a:off x="5684901" y="3964109"/>
            <a:ext cx="2879620" cy="2067233"/>
          </a:xfrm>
          <a:prstGeom prst="rect">
            <a:avLst/>
          </a:prstGeom>
          <a:noFill/>
        </p:spPr>
        <p:txBody>
          <a:bodyPr wrap="square" rtlCol="0">
            <a:spAutoFit/>
          </a:bodyPr>
          <a:lstStyle/>
          <a:p>
            <a:pPr algn="ctr">
              <a:lnSpc>
                <a:spcPts val="2200"/>
              </a:lnSpc>
            </a:pPr>
            <a:endParaRPr lang="en-US" sz="4400" b="1" spc="-140" dirty="0" smtClean="0">
              <a:solidFill>
                <a:schemeClr val="accent1"/>
              </a:solidFill>
              <a:latin typeface="CG Omega" pitchFamily="34" charset="0"/>
            </a:endParaRPr>
          </a:p>
          <a:p>
            <a:pPr algn="ctr">
              <a:lnSpc>
                <a:spcPts val="2200"/>
              </a:lnSpc>
            </a:pPr>
            <a:r>
              <a:rPr lang="en-US" sz="4400" b="1" spc="-140" dirty="0" smtClean="0">
                <a:solidFill>
                  <a:schemeClr val="accent1"/>
                </a:solidFill>
                <a:latin typeface="CG Omega" pitchFamily="34" charset="0"/>
              </a:rPr>
              <a:t>#1</a:t>
            </a:r>
          </a:p>
          <a:p>
            <a:pPr algn="ctr">
              <a:lnSpc>
                <a:spcPts val="2200"/>
              </a:lnSpc>
            </a:pPr>
            <a:r>
              <a:rPr lang="en-US" sz="2000" b="1" dirty="0" smtClean="0">
                <a:solidFill>
                  <a:schemeClr val="tx2"/>
                </a:solidFill>
                <a:latin typeface="CG Omega" pitchFamily="34" charset="0"/>
              </a:rPr>
              <a:t>In filing patent applications. </a:t>
            </a:r>
            <a:r>
              <a:rPr lang="en-US" sz="2000" b="1" dirty="0" smtClean="0">
                <a:solidFill>
                  <a:schemeClr val="accent1"/>
                </a:solidFill>
                <a:latin typeface="CG Omega" pitchFamily="34" charset="0"/>
              </a:rPr>
              <a:t>20% </a:t>
            </a:r>
            <a:r>
              <a:rPr lang="en-US" sz="2000" b="1" dirty="0" smtClean="0">
                <a:solidFill>
                  <a:schemeClr val="tx2"/>
                </a:solidFill>
                <a:latin typeface="CG Omega" pitchFamily="34" charset="0"/>
              </a:rPr>
              <a:t>more than computer industries and </a:t>
            </a:r>
            <a:r>
              <a:rPr lang="en-US" sz="2000" b="1" dirty="0" smtClean="0">
                <a:solidFill>
                  <a:schemeClr val="accent1"/>
                </a:solidFill>
                <a:latin typeface="CG Omega" pitchFamily="34" charset="0"/>
              </a:rPr>
              <a:t>double</a:t>
            </a:r>
            <a:r>
              <a:rPr lang="en-US" sz="2000" b="1" dirty="0" smtClean="0">
                <a:solidFill>
                  <a:schemeClr val="tx2"/>
                </a:solidFill>
                <a:latin typeface="CG Omega" pitchFamily="34" charset="0"/>
              </a:rPr>
              <a:t> the pharma industry</a:t>
            </a:r>
            <a:endParaRPr lang="en-GB" b="1" dirty="0">
              <a:solidFill>
                <a:schemeClr val="tx2"/>
              </a:solidFill>
              <a:latin typeface="CG Omega" pitchFamily="34" charset="0"/>
            </a:endParaRPr>
          </a:p>
        </p:txBody>
      </p:sp>
      <p:grpSp>
        <p:nvGrpSpPr>
          <p:cNvPr id="4" name="Group 3"/>
          <p:cNvGrpSpPr/>
          <p:nvPr/>
        </p:nvGrpSpPr>
        <p:grpSpPr>
          <a:xfrm>
            <a:off x="6558693" y="964255"/>
            <a:ext cx="956137" cy="952428"/>
            <a:chOff x="6558691" y="964255"/>
            <a:chExt cx="956137" cy="952428"/>
          </a:xfrm>
        </p:grpSpPr>
        <p:sp>
          <p:nvSpPr>
            <p:cNvPr id="29" name="Freeform 48"/>
            <p:cNvSpPr>
              <a:spLocks/>
            </p:cNvSpPr>
            <p:nvPr/>
          </p:nvSpPr>
          <p:spPr bwMode="black">
            <a:xfrm>
              <a:off x="6558691" y="964255"/>
              <a:ext cx="340368" cy="344432"/>
            </a:xfrm>
            <a:custGeom>
              <a:avLst/>
              <a:gdLst>
                <a:gd name="T0" fmla="*/ 54 w 82"/>
                <a:gd name="T1" fmla="*/ 0 h 83"/>
                <a:gd name="T2" fmla="*/ 0 w 82"/>
                <a:gd name="T3" fmla="*/ 57 h 83"/>
                <a:gd name="T4" fmla="*/ 26 w 82"/>
                <a:gd name="T5" fmla="*/ 83 h 83"/>
                <a:gd name="T6" fmla="*/ 82 w 82"/>
                <a:gd name="T7" fmla="*/ 29 h 83"/>
                <a:gd name="T8" fmla="*/ 54 w 82"/>
                <a:gd name="T9" fmla="*/ 0 h 83"/>
              </a:gdLst>
              <a:ahLst/>
              <a:cxnLst>
                <a:cxn ang="0">
                  <a:pos x="T0" y="T1"/>
                </a:cxn>
                <a:cxn ang="0">
                  <a:pos x="T2" y="T3"/>
                </a:cxn>
                <a:cxn ang="0">
                  <a:pos x="T4" y="T5"/>
                </a:cxn>
                <a:cxn ang="0">
                  <a:pos x="T6" y="T7"/>
                </a:cxn>
                <a:cxn ang="0">
                  <a:pos x="T8" y="T9"/>
                </a:cxn>
              </a:cxnLst>
              <a:rect l="0" t="0" r="r" b="b"/>
              <a:pathLst>
                <a:path w="82" h="83">
                  <a:moveTo>
                    <a:pt x="54" y="0"/>
                  </a:moveTo>
                  <a:lnTo>
                    <a:pt x="0" y="57"/>
                  </a:lnTo>
                  <a:lnTo>
                    <a:pt x="26" y="83"/>
                  </a:lnTo>
                  <a:lnTo>
                    <a:pt x="82" y="29"/>
                  </a:lnTo>
                  <a:lnTo>
                    <a:pt x="54" y="0"/>
                  </a:lnTo>
                  <a:close/>
                </a:path>
              </a:pathLst>
            </a:custGeom>
            <a:solidFill>
              <a:schemeClr val="tx2"/>
            </a:solidFill>
            <a:ln>
              <a:noFill/>
            </a:ln>
          </p:spPr>
          <p:txBody>
            <a:bodyPr vert="horz" wrap="square" lIns="82305" tIns="41153" rIns="82305" bIns="41153" numCol="1" anchor="t" anchorCtr="0" compatLnSpc="1">
              <a:prstTxWarp prst="textNoShape">
                <a:avLst/>
              </a:prstTxWarp>
            </a:bodyPr>
            <a:lstStyle/>
            <a:p>
              <a:endParaRPr lang="en-US" sz="1600"/>
            </a:p>
          </p:txBody>
        </p:sp>
        <p:sp>
          <p:nvSpPr>
            <p:cNvPr id="30" name="Freeform 49"/>
            <p:cNvSpPr>
              <a:spLocks noEditPoints="1"/>
            </p:cNvSpPr>
            <p:nvPr/>
          </p:nvSpPr>
          <p:spPr bwMode="black">
            <a:xfrm>
              <a:off x="6582562" y="990686"/>
              <a:ext cx="932266" cy="925997"/>
            </a:xfrm>
            <a:custGeom>
              <a:avLst/>
              <a:gdLst>
                <a:gd name="T0" fmla="*/ 162 w 196"/>
                <a:gd name="T1" fmla="*/ 195 h 195"/>
                <a:gd name="T2" fmla="*/ 186 w 196"/>
                <a:gd name="T3" fmla="*/ 185 h 195"/>
                <a:gd name="T4" fmla="*/ 196 w 196"/>
                <a:gd name="T5" fmla="*/ 161 h 195"/>
                <a:gd name="T6" fmla="*/ 186 w 196"/>
                <a:gd name="T7" fmla="*/ 138 h 195"/>
                <a:gd name="T8" fmla="*/ 80 w 196"/>
                <a:gd name="T9" fmla="*/ 32 h 195"/>
                <a:gd name="T10" fmla="*/ 72 w 196"/>
                <a:gd name="T11" fmla="*/ 0 h 195"/>
                <a:gd name="T12" fmla="*/ 66 w 196"/>
                <a:gd name="T13" fmla="*/ 6 h 195"/>
                <a:gd name="T14" fmla="*/ 48 w 196"/>
                <a:gd name="T15" fmla="*/ 24 h 195"/>
                <a:gd name="T16" fmla="*/ 38 w 196"/>
                <a:gd name="T17" fmla="*/ 15 h 195"/>
                <a:gd name="T18" fmla="*/ 15 w 196"/>
                <a:gd name="T19" fmla="*/ 38 h 195"/>
                <a:gd name="T20" fmla="*/ 25 w 196"/>
                <a:gd name="T21" fmla="*/ 47 h 195"/>
                <a:gd name="T22" fmla="*/ 0 w 196"/>
                <a:gd name="T23" fmla="*/ 72 h 195"/>
                <a:gd name="T24" fmla="*/ 33 w 196"/>
                <a:gd name="T25" fmla="*/ 80 h 195"/>
                <a:gd name="T26" fmla="*/ 138 w 196"/>
                <a:gd name="T27" fmla="*/ 185 h 195"/>
                <a:gd name="T28" fmla="*/ 162 w 196"/>
                <a:gd name="T29" fmla="*/ 195 h 195"/>
                <a:gd name="T30" fmla="*/ 20 w 196"/>
                <a:gd name="T31" fmla="*/ 66 h 195"/>
                <a:gd name="T32" fmla="*/ 67 w 196"/>
                <a:gd name="T33" fmla="*/ 19 h 195"/>
                <a:gd name="T34" fmla="*/ 71 w 196"/>
                <a:gd name="T35" fmla="*/ 37 h 195"/>
                <a:gd name="T36" fmla="*/ 179 w 196"/>
                <a:gd name="T37" fmla="*/ 145 h 195"/>
                <a:gd name="T38" fmla="*/ 186 w 196"/>
                <a:gd name="T39" fmla="*/ 161 h 195"/>
                <a:gd name="T40" fmla="*/ 179 w 196"/>
                <a:gd name="T41" fmla="*/ 178 h 195"/>
                <a:gd name="T42" fmla="*/ 162 w 196"/>
                <a:gd name="T43" fmla="*/ 185 h 195"/>
                <a:gd name="T44" fmla="*/ 145 w 196"/>
                <a:gd name="T45" fmla="*/ 178 h 195"/>
                <a:gd name="T46" fmla="*/ 38 w 196"/>
                <a:gd name="T47" fmla="*/ 71 h 195"/>
                <a:gd name="T48" fmla="*/ 20 w 196"/>
                <a:gd name="T49" fmla="*/ 6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6" h="195">
                  <a:moveTo>
                    <a:pt x="162" y="195"/>
                  </a:moveTo>
                  <a:cubicBezTo>
                    <a:pt x="171" y="195"/>
                    <a:pt x="179" y="192"/>
                    <a:pt x="186" y="185"/>
                  </a:cubicBezTo>
                  <a:cubicBezTo>
                    <a:pt x="192" y="179"/>
                    <a:pt x="196" y="170"/>
                    <a:pt x="196" y="161"/>
                  </a:cubicBezTo>
                  <a:cubicBezTo>
                    <a:pt x="196" y="153"/>
                    <a:pt x="192" y="144"/>
                    <a:pt x="186" y="138"/>
                  </a:cubicBezTo>
                  <a:cubicBezTo>
                    <a:pt x="80" y="32"/>
                    <a:pt x="80" y="32"/>
                    <a:pt x="80" y="32"/>
                  </a:cubicBezTo>
                  <a:cubicBezTo>
                    <a:pt x="72" y="0"/>
                    <a:pt x="72" y="0"/>
                    <a:pt x="72" y="0"/>
                  </a:cubicBezTo>
                  <a:cubicBezTo>
                    <a:pt x="66" y="6"/>
                    <a:pt x="66" y="6"/>
                    <a:pt x="66" y="6"/>
                  </a:cubicBezTo>
                  <a:cubicBezTo>
                    <a:pt x="48" y="24"/>
                    <a:pt x="48" y="24"/>
                    <a:pt x="48" y="24"/>
                  </a:cubicBezTo>
                  <a:cubicBezTo>
                    <a:pt x="38" y="15"/>
                    <a:pt x="38" y="15"/>
                    <a:pt x="38" y="15"/>
                  </a:cubicBezTo>
                  <a:cubicBezTo>
                    <a:pt x="15" y="38"/>
                    <a:pt x="15" y="38"/>
                    <a:pt x="15" y="38"/>
                  </a:cubicBezTo>
                  <a:cubicBezTo>
                    <a:pt x="25" y="47"/>
                    <a:pt x="25" y="47"/>
                    <a:pt x="25" y="47"/>
                  </a:cubicBezTo>
                  <a:cubicBezTo>
                    <a:pt x="0" y="72"/>
                    <a:pt x="0" y="72"/>
                    <a:pt x="0" y="72"/>
                  </a:cubicBezTo>
                  <a:cubicBezTo>
                    <a:pt x="33" y="80"/>
                    <a:pt x="33" y="80"/>
                    <a:pt x="33" y="80"/>
                  </a:cubicBezTo>
                  <a:cubicBezTo>
                    <a:pt x="138" y="185"/>
                    <a:pt x="138" y="185"/>
                    <a:pt x="138" y="185"/>
                  </a:cubicBezTo>
                  <a:cubicBezTo>
                    <a:pt x="145" y="192"/>
                    <a:pt x="153" y="195"/>
                    <a:pt x="162" y="195"/>
                  </a:cubicBezTo>
                  <a:close/>
                  <a:moveTo>
                    <a:pt x="20" y="66"/>
                  </a:moveTo>
                  <a:cubicBezTo>
                    <a:pt x="67" y="19"/>
                    <a:pt x="67" y="19"/>
                    <a:pt x="67" y="19"/>
                  </a:cubicBezTo>
                  <a:cubicBezTo>
                    <a:pt x="71" y="37"/>
                    <a:pt x="71" y="37"/>
                    <a:pt x="71" y="37"/>
                  </a:cubicBezTo>
                  <a:cubicBezTo>
                    <a:pt x="179" y="145"/>
                    <a:pt x="179" y="145"/>
                    <a:pt x="179" y="145"/>
                  </a:cubicBezTo>
                  <a:cubicBezTo>
                    <a:pt x="183" y="149"/>
                    <a:pt x="186" y="155"/>
                    <a:pt x="186" y="161"/>
                  </a:cubicBezTo>
                  <a:cubicBezTo>
                    <a:pt x="186" y="168"/>
                    <a:pt x="183" y="174"/>
                    <a:pt x="179" y="178"/>
                  </a:cubicBezTo>
                  <a:cubicBezTo>
                    <a:pt x="174" y="183"/>
                    <a:pt x="168" y="185"/>
                    <a:pt x="162" y="185"/>
                  </a:cubicBezTo>
                  <a:cubicBezTo>
                    <a:pt x="156" y="185"/>
                    <a:pt x="150" y="183"/>
                    <a:pt x="145" y="178"/>
                  </a:cubicBezTo>
                  <a:cubicBezTo>
                    <a:pt x="38" y="71"/>
                    <a:pt x="38" y="71"/>
                    <a:pt x="38" y="71"/>
                  </a:cubicBezTo>
                  <a:lnTo>
                    <a:pt x="20" y="66"/>
                  </a:lnTo>
                  <a:close/>
                </a:path>
              </a:pathLst>
            </a:custGeom>
            <a:solidFill>
              <a:schemeClr val="tx2"/>
            </a:solidFill>
            <a:ln>
              <a:noFill/>
            </a:ln>
          </p:spPr>
          <p:txBody>
            <a:bodyPr vert="horz" wrap="square" lIns="82305" tIns="41153" rIns="82305" bIns="41153" numCol="1" anchor="t" anchorCtr="0" compatLnSpc="1">
              <a:prstTxWarp prst="textNoShape">
                <a:avLst/>
              </a:prstTxWarp>
            </a:bodyPr>
            <a:lstStyle/>
            <a:p>
              <a:endParaRPr lang="en-US" sz="1600"/>
            </a:p>
          </p:txBody>
        </p:sp>
        <p:sp>
          <p:nvSpPr>
            <p:cNvPr id="31" name="Freeform 50"/>
            <p:cNvSpPr>
              <a:spLocks noEditPoints="1"/>
            </p:cNvSpPr>
            <p:nvPr/>
          </p:nvSpPr>
          <p:spPr bwMode="black">
            <a:xfrm>
              <a:off x="6733595" y="1277865"/>
              <a:ext cx="719324" cy="577409"/>
            </a:xfrm>
            <a:custGeom>
              <a:avLst/>
              <a:gdLst>
                <a:gd name="T0" fmla="*/ 110 w 116"/>
                <a:gd name="T1" fmla="*/ 87 h 93"/>
                <a:gd name="T2" fmla="*/ 110 w 116"/>
                <a:gd name="T3" fmla="*/ 65 h 93"/>
                <a:gd name="T4" fmla="*/ 44 w 116"/>
                <a:gd name="T5" fmla="*/ 0 h 93"/>
                <a:gd name="T6" fmla="*/ 0 w 116"/>
                <a:gd name="T7" fmla="*/ 0 h 93"/>
                <a:gd name="T8" fmla="*/ 88 w 116"/>
                <a:gd name="T9" fmla="*/ 87 h 93"/>
                <a:gd name="T10" fmla="*/ 110 w 116"/>
                <a:gd name="T11" fmla="*/ 87 h 93"/>
                <a:gd name="T12" fmla="*/ 33 w 116"/>
                <a:gd name="T13" fmla="*/ 20 h 93"/>
                <a:gd name="T14" fmla="*/ 27 w 116"/>
                <a:gd name="T15" fmla="*/ 20 h 93"/>
                <a:gd name="T16" fmla="*/ 27 w 116"/>
                <a:gd name="T17" fmla="*/ 14 h 93"/>
                <a:gd name="T18" fmla="*/ 33 w 116"/>
                <a:gd name="T19" fmla="*/ 14 h 93"/>
                <a:gd name="T20" fmla="*/ 33 w 116"/>
                <a:gd name="T21" fmla="*/ 20 h 93"/>
                <a:gd name="T22" fmla="*/ 58 w 116"/>
                <a:gd name="T23" fmla="*/ 39 h 93"/>
                <a:gd name="T24" fmla="*/ 54 w 116"/>
                <a:gd name="T25" fmla="*/ 39 h 93"/>
                <a:gd name="T26" fmla="*/ 54 w 116"/>
                <a:gd name="T27" fmla="*/ 35 h 93"/>
                <a:gd name="T28" fmla="*/ 58 w 116"/>
                <a:gd name="T29" fmla="*/ 35 h 93"/>
                <a:gd name="T30" fmla="*/ 58 w 116"/>
                <a:gd name="T31" fmla="*/ 39 h 93"/>
                <a:gd name="T32" fmla="*/ 76 w 116"/>
                <a:gd name="T33" fmla="*/ 44 h 93"/>
                <a:gd name="T34" fmla="*/ 82 w 116"/>
                <a:gd name="T35" fmla="*/ 44 h 93"/>
                <a:gd name="T36" fmla="*/ 82 w 116"/>
                <a:gd name="T37" fmla="*/ 50 h 93"/>
                <a:gd name="T38" fmla="*/ 76 w 116"/>
                <a:gd name="T39" fmla="*/ 50 h 93"/>
                <a:gd name="T40" fmla="*/ 76 w 116"/>
                <a:gd name="T41" fmla="*/ 44 h 93"/>
                <a:gd name="T42" fmla="*/ 84 w 116"/>
                <a:gd name="T43" fmla="*/ 63 h 93"/>
                <a:gd name="T44" fmla="*/ 80 w 116"/>
                <a:gd name="T45" fmla="*/ 63 h 93"/>
                <a:gd name="T46" fmla="*/ 80 w 116"/>
                <a:gd name="T47" fmla="*/ 59 h 93"/>
                <a:gd name="T48" fmla="*/ 84 w 116"/>
                <a:gd name="T49" fmla="*/ 59 h 93"/>
                <a:gd name="T50" fmla="*/ 84 w 116"/>
                <a:gd name="T51" fmla="*/ 6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6" h="93">
                  <a:moveTo>
                    <a:pt x="110" y="87"/>
                  </a:moveTo>
                  <a:cubicBezTo>
                    <a:pt x="116" y="81"/>
                    <a:pt x="116" y="71"/>
                    <a:pt x="110" y="65"/>
                  </a:cubicBezTo>
                  <a:cubicBezTo>
                    <a:pt x="44" y="0"/>
                    <a:pt x="44" y="0"/>
                    <a:pt x="44" y="0"/>
                  </a:cubicBezTo>
                  <a:cubicBezTo>
                    <a:pt x="0" y="0"/>
                    <a:pt x="0" y="0"/>
                    <a:pt x="0" y="0"/>
                  </a:cubicBezTo>
                  <a:cubicBezTo>
                    <a:pt x="88" y="87"/>
                    <a:pt x="88" y="87"/>
                    <a:pt x="88" y="87"/>
                  </a:cubicBezTo>
                  <a:cubicBezTo>
                    <a:pt x="94" y="93"/>
                    <a:pt x="104" y="93"/>
                    <a:pt x="110" y="87"/>
                  </a:cubicBezTo>
                  <a:close/>
                  <a:moveTo>
                    <a:pt x="33" y="20"/>
                  </a:moveTo>
                  <a:cubicBezTo>
                    <a:pt x="31" y="22"/>
                    <a:pt x="28" y="22"/>
                    <a:pt x="27" y="20"/>
                  </a:cubicBezTo>
                  <a:cubicBezTo>
                    <a:pt x="25" y="18"/>
                    <a:pt x="25" y="16"/>
                    <a:pt x="27" y="14"/>
                  </a:cubicBezTo>
                  <a:cubicBezTo>
                    <a:pt x="28" y="12"/>
                    <a:pt x="31" y="12"/>
                    <a:pt x="33" y="14"/>
                  </a:cubicBezTo>
                  <a:cubicBezTo>
                    <a:pt x="34" y="16"/>
                    <a:pt x="34" y="18"/>
                    <a:pt x="33" y="20"/>
                  </a:cubicBezTo>
                  <a:close/>
                  <a:moveTo>
                    <a:pt x="58" y="39"/>
                  </a:moveTo>
                  <a:cubicBezTo>
                    <a:pt x="57" y="41"/>
                    <a:pt x="55" y="41"/>
                    <a:pt x="54" y="39"/>
                  </a:cubicBezTo>
                  <a:cubicBezTo>
                    <a:pt x="53" y="38"/>
                    <a:pt x="53" y="36"/>
                    <a:pt x="54" y="35"/>
                  </a:cubicBezTo>
                  <a:cubicBezTo>
                    <a:pt x="55" y="34"/>
                    <a:pt x="57" y="34"/>
                    <a:pt x="58" y="35"/>
                  </a:cubicBezTo>
                  <a:cubicBezTo>
                    <a:pt x="60" y="36"/>
                    <a:pt x="60" y="38"/>
                    <a:pt x="58" y="39"/>
                  </a:cubicBezTo>
                  <a:close/>
                  <a:moveTo>
                    <a:pt x="76" y="44"/>
                  </a:moveTo>
                  <a:cubicBezTo>
                    <a:pt x="78" y="43"/>
                    <a:pt x="80" y="43"/>
                    <a:pt x="82" y="44"/>
                  </a:cubicBezTo>
                  <a:cubicBezTo>
                    <a:pt x="84" y="46"/>
                    <a:pt x="84" y="49"/>
                    <a:pt x="82" y="50"/>
                  </a:cubicBezTo>
                  <a:cubicBezTo>
                    <a:pt x="80" y="52"/>
                    <a:pt x="78" y="52"/>
                    <a:pt x="76" y="50"/>
                  </a:cubicBezTo>
                  <a:cubicBezTo>
                    <a:pt x="74" y="49"/>
                    <a:pt x="74" y="46"/>
                    <a:pt x="76" y="44"/>
                  </a:cubicBezTo>
                  <a:close/>
                  <a:moveTo>
                    <a:pt x="84" y="63"/>
                  </a:moveTo>
                  <a:cubicBezTo>
                    <a:pt x="83" y="64"/>
                    <a:pt x="81" y="64"/>
                    <a:pt x="80" y="63"/>
                  </a:cubicBezTo>
                  <a:cubicBezTo>
                    <a:pt x="79" y="62"/>
                    <a:pt x="79" y="60"/>
                    <a:pt x="80" y="59"/>
                  </a:cubicBezTo>
                  <a:cubicBezTo>
                    <a:pt x="81" y="57"/>
                    <a:pt x="83" y="57"/>
                    <a:pt x="84" y="59"/>
                  </a:cubicBezTo>
                  <a:cubicBezTo>
                    <a:pt x="85" y="60"/>
                    <a:pt x="85" y="62"/>
                    <a:pt x="84" y="63"/>
                  </a:cubicBezTo>
                  <a:close/>
                </a:path>
              </a:pathLst>
            </a:custGeom>
            <a:solidFill>
              <a:schemeClr val="tx2"/>
            </a:solidFill>
            <a:ln>
              <a:noFill/>
            </a:ln>
          </p:spPr>
          <p:txBody>
            <a:bodyPr vert="horz" wrap="square" lIns="82305" tIns="41153" rIns="82305" bIns="41153" numCol="1" anchor="t" anchorCtr="0" compatLnSpc="1">
              <a:prstTxWarp prst="textNoShape">
                <a:avLst/>
              </a:prstTxWarp>
            </a:bodyPr>
            <a:lstStyle/>
            <a:p>
              <a:endParaRPr lang="en-US" sz="1600"/>
            </a:p>
          </p:txBody>
        </p:sp>
      </p:grpSp>
      <p:sp>
        <p:nvSpPr>
          <p:cNvPr id="32" name="Freeform 15"/>
          <p:cNvSpPr>
            <a:spLocks noEditPoints="1"/>
          </p:cNvSpPr>
          <p:nvPr/>
        </p:nvSpPr>
        <p:spPr bwMode="black">
          <a:xfrm>
            <a:off x="3611513" y="1191769"/>
            <a:ext cx="1202264" cy="1096375"/>
          </a:xfrm>
          <a:custGeom>
            <a:avLst/>
            <a:gdLst>
              <a:gd name="T0" fmla="*/ 436 w 2416"/>
              <a:gd name="T1" fmla="*/ 708 h 2209"/>
              <a:gd name="T2" fmla="*/ 524 w 2416"/>
              <a:gd name="T3" fmla="*/ 768 h 2209"/>
              <a:gd name="T4" fmla="*/ 883 w 2416"/>
              <a:gd name="T5" fmla="*/ 698 h 2209"/>
              <a:gd name="T6" fmla="*/ 1293 w 2416"/>
              <a:gd name="T7" fmla="*/ 707 h 2209"/>
              <a:gd name="T8" fmla="*/ 1449 w 2416"/>
              <a:gd name="T9" fmla="*/ 702 h 2209"/>
              <a:gd name="T10" fmla="*/ 1429 w 2416"/>
              <a:gd name="T11" fmla="*/ 399 h 2209"/>
              <a:gd name="T12" fmla="*/ 1317 w 2416"/>
              <a:gd name="T13" fmla="*/ 124 h 2209"/>
              <a:gd name="T14" fmla="*/ 1101 w 2416"/>
              <a:gd name="T15" fmla="*/ 21 h 2209"/>
              <a:gd name="T16" fmla="*/ 536 w 2416"/>
              <a:gd name="T17" fmla="*/ 250 h 2209"/>
              <a:gd name="T18" fmla="*/ 353 w 2416"/>
              <a:gd name="T19" fmla="*/ 433 h 2209"/>
              <a:gd name="T20" fmla="*/ 387 w 2416"/>
              <a:gd name="T21" fmla="*/ 530 h 2209"/>
              <a:gd name="T22" fmla="*/ 450 w 2416"/>
              <a:gd name="T23" fmla="*/ 1207 h 2209"/>
              <a:gd name="T24" fmla="*/ 617 w 2416"/>
              <a:gd name="T25" fmla="*/ 1272 h 2209"/>
              <a:gd name="T26" fmla="*/ 689 w 2416"/>
              <a:gd name="T27" fmla="*/ 1270 h 2209"/>
              <a:gd name="T28" fmla="*/ 653 w 2416"/>
              <a:gd name="T29" fmla="*/ 1190 h 2209"/>
              <a:gd name="T30" fmla="*/ 626 w 2416"/>
              <a:gd name="T31" fmla="*/ 1126 h 2209"/>
              <a:gd name="T32" fmla="*/ 553 w 2416"/>
              <a:gd name="T33" fmla="*/ 1010 h 2209"/>
              <a:gd name="T34" fmla="*/ 386 w 2416"/>
              <a:gd name="T35" fmla="*/ 755 h 2209"/>
              <a:gd name="T36" fmla="*/ 209 w 2416"/>
              <a:gd name="T37" fmla="*/ 573 h 2209"/>
              <a:gd name="T38" fmla="*/ 48 w 2416"/>
              <a:gd name="T39" fmla="*/ 787 h 2209"/>
              <a:gd name="T40" fmla="*/ 121 w 2416"/>
              <a:gd name="T41" fmla="*/ 1190 h 2209"/>
              <a:gd name="T42" fmla="*/ 355 w 2416"/>
              <a:gd name="T43" fmla="*/ 1178 h 2209"/>
              <a:gd name="T44" fmla="*/ 2011 w 2416"/>
              <a:gd name="T45" fmla="*/ 189 h 2209"/>
              <a:gd name="T46" fmla="*/ 1470 w 2416"/>
              <a:gd name="T47" fmla="*/ 25 h 2209"/>
              <a:gd name="T48" fmla="*/ 1383 w 2416"/>
              <a:gd name="T49" fmla="*/ 196 h 2209"/>
              <a:gd name="T50" fmla="*/ 1533 w 2416"/>
              <a:gd name="T51" fmla="*/ 610 h 2209"/>
              <a:gd name="T52" fmla="*/ 1588 w 2416"/>
              <a:gd name="T53" fmla="*/ 803 h 2209"/>
              <a:gd name="T54" fmla="*/ 1722 w 2416"/>
              <a:gd name="T55" fmla="*/ 938 h 2209"/>
              <a:gd name="T56" fmla="*/ 1907 w 2416"/>
              <a:gd name="T57" fmla="*/ 1240 h 2209"/>
              <a:gd name="T58" fmla="*/ 2277 w 2416"/>
              <a:gd name="T59" fmla="*/ 1135 h 2209"/>
              <a:gd name="T60" fmla="*/ 2323 w 2416"/>
              <a:gd name="T61" fmla="*/ 506 h 2209"/>
              <a:gd name="T62" fmla="*/ 1781 w 2416"/>
              <a:gd name="T63" fmla="*/ 1200 h 2209"/>
              <a:gd name="T64" fmla="*/ 1773 w 2416"/>
              <a:gd name="T65" fmla="*/ 1172 h 2209"/>
              <a:gd name="T66" fmla="*/ 1585 w 2416"/>
              <a:gd name="T67" fmla="*/ 862 h 2209"/>
              <a:gd name="T68" fmla="*/ 1317 w 2416"/>
              <a:gd name="T69" fmla="*/ 747 h 2209"/>
              <a:gd name="T70" fmla="*/ 907 w 2416"/>
              <a:gd name="T71" fmla="*/ 739 h 2209"/>
              <a:gd name="T72" fmla="*/ 489 w 2416"/>
              <a:gd name="T73" fmla="*/ 831 h 2209"/>
              <a:gd name="T74" fmla="*/ 627 w 2416"/>
              <a:gd name="T75" fmla="*/ 1004 h 2209"/>
              <a:gd name="T76" fmla="*/ 704 w 2416"/>
              <a:gd name="T77" fmla="*/ 1182 h 2209"/>
              <a:gd name="T78" fmla="*/ 704 w 2416"/>
              <a:gd name="T79" fmla="*/ 1183 h 2209"/>
              <a:gd name="T80" fmla="*/ 871 w 2416"/>
              <a:gd name="T81" fmla="*/ 1334 h 2209"/>
              <a:gd name="T82" fmla="*/ 1184 w 2416"/>
              <a:gd name="T83" fmla="*/ 1421 h 2209"/>
              <a:gd name="T84" fmla="*/ 1422 w 2416"/>
              <a:gd name="T85" fmla="*/ 1539 h 2209"/>
              <a:gd name="T86" fmla="*/ 1716 w 2416"/>
              <a:gd name="T87" fmla="*/ 1526 h 2209"/>
              <a:gd name="T88" fmla="*/ 1811 w 2416"/>
              <a:gd name="T89" fmla="*/ 1387 h 2209"/>
              <a:gd name="T90" fmla="*/ 1809 w 2416"/>
              <a:gd name="T91" fmla="*/ 1295 h 2209"/>
              <a:gd name="T92" fmla="*/ 1173 w 2416"/>
              <a:gd name="T93" fmla="*/ 1486 h 2209"/>
              <a:gd name="T94" fmla="*/ 1044 w 2416"/>
              <a:gd name="T95" fmla="*/ 1466 h 2209"/>
              <a:gd name="T96" fmla="*/ 984 w 2416"/>
              <a:gd name="T97" fmla="*/ 1573 h 2209"/>
              <a:gd name="T98" fmla="*/ 809 w 2416"/>
              <a:gd name="T99" fmla="*/ 1794 h 2209"/>
              <a:gd name="T100" fmla="*/ 752 w 2416"/>
              <a:gd name="T101" fmla="*/ 2011 h 2209"/>
              <a:gd name="T102" fmla="*/ 778 w 2416"/>
              <a:gd name="T103" fmla="*/ 2150 h 2209"/>
              <a:gd name="T104" fmla="*/ 880 w 2416"/>
              <a:gd name="T105" fmla="*/ 2177 h 2209"/>
              <a:gd name="T106" fmla="*/ 1012 w 2416"/>
              <a:gd name="T107" fmla="*/ 2005 h 2209"/>
              <a:gd name="T108" fmla="*/ 1226 w 2416"/>
              <a:gd name="T109" fmla="*/ 1733 h 2209"/>
              <a:gd name="T110" fmla="*/ 1245 w 2416"/>
              <a:gd name="T111" fmla="*/ 1541 h 2209"/>
              <a:gd name="T112" fmla="*/ 797 w 2416"/>
              <a:gd name="T113" fmla="*/ 1718 h 2209"/>
              <a:gd name="T114" fmla="*/ 977 w 2416"/>
              <a:gd name="T115" fmla="*/ 1520 h 2209"/>
              <a:gd name="T116" fmla="*/ 831 w 2416"/>
              <a:gd name="T117" fmla="*/ 1386 h 2209"/>
              <a:gd name="T118" fmla="*/ 584 w 2416"/>
              <a:gd name="T119" fmla="*/ 1299 h 2209"/>
              <a:gd name="T120" fmla="*/ 222 w 2416"/>
              <a:gd name="T121" fmla="*/ 1510 h 2209"/>
              <a:gd name="T122" fmla="*/ 569 w 2416"/>
              <a:gd name="T123" fmla="*/ 1809 h 2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16" h="2209">
                <a:moveTo>
                  <a:pt x="387" y="530"/>
                </a:moveTo>
                <a:cubicBezTo>
                  <a:pt x="412" y="587"/>
                  <a:pt x="412" y="651"/>
                  <a:pt x="436" y="708"/>
                </a:cubicBezTo>
                <a:cubicBezTo>
                  <a:pt x="445" y="729"/>
                  <a:pt x="445" y="729"/>
                  <a:pt x="445" y="729"/>
                </a:cubicBezTo>
                <a:cubicBezTo>
                  <a:pt x="454" y="752"/>
                  <a:pt x="490" y="770"/>
                  <a:pt x="524" y="768"/>
                </a:cubicBezTo>
                <a:cubicBezTo>
                  <a:pt x="524" y="768"/>
                  <a:pt x="524" y="768"/>
                  <a:pt x="553" y="767"/>
                </a:cubicBezTo>
                <a:cubicBezTo>
                  <a:pt x="666" y="760"/>
                  <a:pt x="772" y="718"/>
                  <a:pt x="883" y="698"/>
                </a:cubicBezTo>
                <a:cubicBezTo>
                  <a:pt x="954" y="685"/>
                  <a:pt x="1003" y="722"/>
                  <a:pt x="1070" y="733"/>
                </a:cubicBezTo>
                <a:cubicBezTo>
                  <a:pt x="1146" y="746"/>
                  <a:pt x="1215" y="702"/>
                  <a:pt x="1293" y="707"/>
                </a:cubicBezTo>
                <a:cubicBezTo>
                  <a:pt x="1348" y="710"/>
                  <a:pt x="1362" y="715"/>
                  <a:pt x="1362" y="715"/>
                </a:cubicBezTo>
                <a:cubicBezTo>
                  <a:pt x="1391" y="726"/>
                  <a:pt x="1424" y="722"/>
                  <a:pt x="1449" y="702"/>
                </a:cubicBezTo>
                <a:cubicBezTo>
                  <a:pt x="1478" y="678"/>
                  <a:pt x="1478" y="646"/>
                  <a:pt x="1477" y="611"/>
                </a:cubicBezTo>
                <a:cubicBezTo>
                  <a:pt x="1474" y="540"/>
                  <a:pt x="1468" y="462"/>
                  <a:pt x="1429" y="399"/>
                </a:cubicBezTo>
                <a:cubicBezTo>
                  <a:pt x="1401" y="353"/>
                  <a:pt x="1374" y="306"/>
                  <a:pt x="1351" y="256"/>
                </a:cubicBezTo>
                <a:cubicBezTo>
                  <a:pt x="1332" y="215"/>
                  <a:pt x="1322" y="170"/>
                  <a:pt x="1317" y="124"/>
                </a:cubicBezTo>
                <a:cubicBezTo>
                  <a:pt x="1312" y="92"/>
                  <a:pt x="1317" y="40"/>
                  <a:pt x="1281" y="23"/>
                </a:cubicBezTo>
                <a:cubicBezTo>
                  <a:pt x="1229" y="0"/>
                  <a:pt x="1155" y="13"/>
                  <a:pt x="1101" y="21"/>
                </a:cubicBezTo>
                <a:cubicBezTo>
                  <a:pt x="972" y="38"/>
                  <a:pt x="844" y="76"/>
                  <a:pt x="727" y="134"/>
                </a:cubicBezTo>
                <a:cubicBezTo>
                  <a:pt x="660" y="167"/>
                  <a:pt x="596" y="206"/>
                  <a:pt x="536" y="250"/>
                </a:cubicBezTo>
                <a:cubicBezTo>
                  <a:pt x="488" y="285"/>
                  <a:pt x="440" y="319"/>
                  <a:pt x="399" y="362"/>
                </a:cubicBezTo>
                <a:cubicBezTo>
                  <a:pt x="380" y="382"/>
                  <a:pt x="359" y="405"/>
                  <a:pt x="353" y="433"/>
                </a:cubicBezTo>
                <a:cubicBezTo>
                  <a:pt x="346" y="467"/>
                  <a:pt x="367" y="492"/>
                  <a:pt x="381" y="520"/>
                </a:cubicBezTo>
                <a:cubicBezTo>
                  <a:pt x="383" y="523"/>
                  <a:pt x="385" y="527"/>
                  <a:pt x="387" y="530"/>
                </a:cubicBezTo>
                <a:close/>
                <a:moveTo>
                  <a:pt x="355" y="1178"/>
                </a:moveTo>
                <a:cubicBezTo>
                  <a:pt x="385" y="1181"/>
                  <a:pt x="417" y="1193"/>
                  <a:pt x="450" y="1207"/>
                </a:cubicBezTo>
                <a:cubicBezTo>
                  <a:pt x="487" y="1223"/>
                  <a:pt x="524" y="1242"/>
                  <a:pt x="558" y="1255"/>
                </a:cubicBezTo>
                <a:cubicBezTo>
                  <a:pt x="577" y="1263"/>
                  <a:pt x="598" y="1267"/>
                  <a:pt x="617" y="1272"/>
                </a:cubicBezTo>
                <a:cubicBezTo>
                  <a:pt x="635" y="1276"/>
                  <a:pt x="647" y="1281"/>
                  <a:pt x="665" y="1278"/>
                </a:cubicBezTo>
                <a:cubicBezTo>
                  <a:pt x="673" y="1276"/>
                  <a:pt x="684" y="1277"/>
                  <a:pt x="689" y="1270"/>
                </a:cubicBezTo>
                <a:cubicBezTo>
                  <a:pt x="701" y="1256"/>
                  <a:pt x="690" y="1228"/>
                  <a:pt x="680" y="1218"/>
                </a:cubicBezTo>
                <a:cubicBezTo>
                  <a:pt x="670" y="1209"/>
                  <a:pt x="661" y="1200"/>
                  <a:pt x="653" y="1190"/>
                </a:cubicBezTo>
                <a:cubicBezTo>
                  <a:pt x="648" y="1184"/>
                  <a:pt x="643" y="1177"/>
                  <a:pt x="640" y="1169"/>
                </a:cubicBezTo>
                <a:cubicBezTo>
                  <a:pt x="634" y="1156"/>
                  <a:pt x="627" y="1141"/>
                  <a:pt x="626" y="1126"/>
                </a:cubicBezTo>
                <a:cubicBezTo>
                  <a:pt x="625" y="1110"/>
                  <a:pt x="624" y="1097"/>
                  <a:pt x="619" y="1082"/>
                </a:cubicBezTo>
                <a:cubicBezTo>
                  <a:pt x="607" y="1051"/>
                  <a:pt x="583" y="1023"/>
                  <a:pt x="553" y="1010"/>
                </a:cubicBezTo>
                <a:cubicBezTo>
                  <a:pt x="553" y="1010"/>
                  <a:pt x="521" y="997"/>
                  <a:pt x="479" y="944"/>
                </a:cubicBezTo>
                <a:cubicBezTo>
                  <a:pt x="450" y="907"/>
                  <a:pt x="395" y="775"/>
                  <a:pt x="386" y="755"/>
                </a:cubicBezTo>
                <a:cubicBezTo>
                  <a:pt x="364" y="704"/>
                  <a:pt x="374" y="643"/>
                  <a:pt x="356" y="592"/>
                </a:cubicBezTo>
                <a:cubicBezTo>
                  <a:pt x="333" y="526"/>
                  <a:pt x="256" y="534"/>
                  <a:pt x="209" y="573"/>
                </a:cubicBezTo>
                <a:cubicBezTo>
                  <a:pt x="209" y="573"/>
                  <a:pt x="194" y="586"/>
                  <a:pt x="138" y="637"/>
                </a:cubicBezTo>
                <a:cubicBezTo>
                  <a:pt x="94" y="677"/>
                  <a:pt x="73" y="735"/>
                  <a:pt x="48" y="787"/>
                </a:cubicBezTo>
                <a:cubicBezTo>
                  <a:pt x="6" y="879"/>
                  <a:pt x="0" y="959"/>
                  <a:pt x="1" y="1058"/>
                </a:cubicBezTo>
                <a:cubicBezTo>
                  <a:pt x="2" y="1136"/>
                  <a:pt x="54" y="1160"/>
                  <a:pt x="121" y="1190"/>
                </a:cubicBezTo>
                <a:cubicBezTo>
                  <a:pt x="121" y="1190"/>
                  <a:pt x="132" y="1194"/>
                  <a:pt x="176" y="1197"/>
                </a:cubicBezTo>
                <a:cubicBezTo>
                  <a:pt x="235" y="1201"/>
                  <a:pt x="297" y="1172"/>
                  <a:pt x="355" y="1178"/>
                </a:cubicBezTo>
                <a:close/>
                <a:moveTo>
                  <a:pt x="2323" y="506"/>
                </a:moveTo>
                <a:cubicBezTo>
                  <a:pt x="2249" y="371"/>
                  <a:pt x="2134" y="255"/>
                  <a:pt x="2011" y="189"/>
                </a:cubicBezTo>
                <a:cubicBezTo>
                  <a:pt x="1900" y="130"/>
                  <a:pt x="1747" y="56"/>
                  <a:pt x="1622" y="40"/>
                </a:cubicBezTo>
                <a:cubicBezTo>
                  <a:pt x="1540" y="30"/>
                  <a:pt x="1470" y="25"/>
                  <a:pt x="1470" y="25"/>
                </a:cubicBezTo>
                <a:cubicBezTo>
                  <a:pt x="1417" y="21"/>
                  <a:pt x="1369" y="61"/>
                  <a:pt x="1364" y="114"/>
                </a:cubicBezTo>
                <a:cubicBezTo>
                  <a:pt x="1364" y="114"/>
                  <a:pt x="1362" y="137"/>
                  <a:pt x="1383" y="196"/>
                </a:cubicBezTo>
                <a:cubicBezTo>
                  <a:pt x="1409" y="267"/>
                  <a:pt x="1445" y="333"/>
                  <a:pt x="1485" y="398"/>
                </a:cubicBezTo>
                <a:cubicBezTo>
                  <a:pt x="1524" y="460"/>
                  <a:pt x="1530" y="538"/>
                  <a:pt x="1533" y="610"/>
                </a:cubicBezTo>
                <a:cubicBezTo>
                  <a:pt x="1535" y="657"/>
                  <a:pt x="1535" y="657"/>
                  <a:pt x="1535" y="657"/>
                </a:cubicBezTo>
                <a:cubicBezTo>
                  <a:pt x="1520" y="707"/>
                  <a:pt x="1544" y="773"/>
                  <a:pt x="1588" y="803"/>
                </a:cubicBezTo>
                <a:cubicBezTo>
                  <a:pt x="1588" y="803"/>
                  <a:pt x="1613" y="820"/>
                  <a:pt x="1644" y="848"/>
                </a:cubicBezTo>
                <a:cubicBezTo>
                  <a:pt x="1669" y="872"/>
                  <a:pt x="1698" y="902"/>
                  <a:pt x="1722" y="938"/>
                </a:cubicBezTo>
                <a:cubicBezTo>
                  <a:pt x="1755" y="989"/>
                  <a:pt x="1775" y="1050"/>
                  <a:pt x="1797" y="1107"/>
                </a:cubicBezTo>
                <a:cubicBezTo>
                  <a:pt x="1822" y="1173"/>
                  <a:pt x="1827" y="1230"/>
                  <a:pt x="1907" y="1240"/>
                </a:cubicBezTo>
                <a:cubicBezTo>
                  <a:pt x="1980" y="1250"/>
                  <a:pt x="2041" y="1287"/>
                  <a:pt x="2115" y="1256"/>
                </a:cubicBezTo>
                <a:cubicBezTo>
                  <a:pt x="2175" y="1230"/>
                  <a:pt x="2231" y="1180"/>
                  <a:pt x="2277" y="1135"/>
                </a:cubicBezTo>
                <a:cubicBezTo>
                  <a:pt x="2362" y="1050"/>
                  <a:pt x="2402" y="950"/>
                  <a:pt x="2409" y="847"/>
                </a:cubicBezTo>
                <a:cubicBezTo>
                  <a:pt x="2416" y="732"/>
                  <a:pt x="2383" y="613"/>
                  <a:pt x="2323" y="506"/>
                </a:cubicBezTo>
                <a:close/>
                <a:moveTo>
                  <a:pt x="1809" y="1295"/>
                </a:moveTo>
                <a:cubicBezTo>
                  <a:pt x="1803" y="1263"/>
                  <a:pt x="1789" y="1231"/>
                  <a:pt x="1781" y="1200"/>
                </a:cubicBezTo>
                <a:cubicBezTo>
                  <a:pt x="1781" y="1200"/>
                  <a:pt x="1781" y="1200"/>
                  <a:pt x="1774" y="1177"/>
                </a:cubicBezTo>
                <a:cubicBezTo>
                  <a:pt x="1774" y="1176"/>
                  <a:pt x="1773" y="1174"/>
                  <a:pt x="1773" y="1172"/>
                </a:cubicBezTo>
                <a:cubicBezTo>
                  <a:pt x="1752" y="1100"/>
                  <a:pt x="1731" y="1044"/>
                  <a:pt x="1689" y="980"/>
                </a:cubicBezTo>
                <a:cubicBezTo>
                  <a:pt x="1661" y="936"/>
                  <a:pt x="1625" y="896"/>
                  <a:pt x="1585" y="862"/>
                </a:cubicBezTo>
                <a:cubicBezTo>
                  <a:pt x="1552" y="833"/>
                  <a:pt x="1515" y="809"/>
                  <a:pt x="1476" y="790"/>
                </a:cubicBezTo>
                <a:cubicBezTo>
                  <a:pt x="1426" y="766"/>
                  <a:pt x="1372" y="751"/>
                  <a:pt x="1317" y="747"/>
                </a:cubicBezTo>
                <a:cubicBezTo>
                  <a:pt x="1239" y="743"/>
                  <a:pt x="1170" y="787"/>
                  <a:pt x="1094" y="774"/>
                </a:cubicBezTo>
                <a:cubicBezTo>
                  <a:pt x="1027" y="762"/>
                  <a:pt x="978" y="726"/>
                  <a:pt x="907" y="739"/>
                </a:cubicBezTo>
                <a:cubicBezTo>
                  <a:pt x="796" y="758"/>
                  <a:pt x="690" y="801"/>
                  <a:pt x="577" y="807"/>
                </a:cubicBezTo>
                <a:cubicBezTo>
                  <a:pt x="548" y="809"/>
                  <a:pt x="488" y="788"/>
                  <a:pt x="489" y="831"/>
                </a:cubicBezTo>
                <a:cubicBezTo>
                  <a:pt x="489" y="859"/>
                  <a:pt x="535" y="915"/>
                  <a:pt x="553" y="938"/>
                </a:cubicBezTo>
                <a:cubicBezTo>
                  <a:pt x="595" y="991"/>
                  <a:pt x="627" y="1004"/>
                  <a:pt x="627" y="1004"/>
                </a:cubicBezTo>
                <a:cubicBezTo>
                  <a:pt x="676" y="1025"/>
                  <a:pt x="709" y="1085"/>
                  <a:pt x="700" y="1137"/>
                </a:cubicBezTo>
                <a:cubicBezTo>
                  <a:pt x="700" y="1137"/>
                  <a:pt x="699" y="1143"/>
                  <a:pt x="704" y="1182"/>
                </a:cubicBezTo>
                <a:cubicBezTo>
                  <a:pt x="704" y="1182"/>
                  <a:pt x="704" y="1183"/>
                  <a:pt x="704" y="1183"/>
                </a:cubicBezTo>
                <a:cubicBezTo>
                  <a:pt x="704" y="1183"/>
                  <a:pt x="704" y="1183"/>
                  <a:pt x="704" y="1183"/>
                </a:cubicBezTo>
                <a:cubicBezTo>
                  <a:pt x="707" y="1209"/>
                  <a:pt x="734" y="1224"/>
                  <a:pt x="753" y="1238"/>
                </a:cubicBezTo>
                <a:cubicBezTo>
                  <a:pt x="796" y="1269"/>
                  <a:pt x="821" y="1312"/>
                  <a:pt x="871" y="1334"/>
                </a:cubicBezTo>
                <a:cubicBezTo>
                  <a:pt x="921" y="1356"/>
                  <a:pt x="975" y="1374"/>
                  <a:pt x="1030" y="1384"/>
                </a:cubicBezTo>
                <a:cubicBezTo>
                  <a:pt x="1079" y="1393"/>
                  <a:pt x="1143" y="1388"/>
                  <a:pt x="1184" y="1421"/>
                </a:cubicBezTo>
                <a:cubicBezTo>
                  <a:pt x="1223" y="1453"/>
                  <a:pt x="1247" y="1484"/>
                  <a:pt x="1295" y="1503"/>
                </a:cubicBezTo>
                <a:cubicBezTo>
                  <a:pt x="1335" y="1518"/>
                  <a:pt x="1380" y="1527"/>
                  <a:pt x="1422" y="1539"/>
                </a:cubicBezTo>
                <a:cubicBezTo>
                  <a:pt x="1463" y="1552"/>
                  <a:pt x="1502" y="1574"/>
                  <a:pt x="1545" y="1579"/>
                </a:cubicBezTo>
                <a:cubicBezTo>
                  <a:pt x="1608" y="1586"/>
                  <a:pt x="1668" y="1566"/>
                  <a:pt x="1716" y="1526"/>
                </a:cubicBezTo>
                <a:cubicBezTo>
                  <a:pt x="1739" y="1506"/>
                  <a:pt x="1759" y="1483"/>
                  <a:pt x="1775" y="1458"/>
                </a:cubicBezTo>
                <a:cubicBezTo>
                  <a:pt x="1790" y="1436"/>
                  <a:pt x="1806" y="1413"/>
                  <a:pt x="1811" y="1387"/>
                </a:cubicBezTo>
                <a:cubicBezTo>
                  <a:pt x="1816" y="1367"/>
                  <a:pt x="1814" y="1341"/>
                  <a:pt x="1812" y="1320"/>
                </a:cubicBezTo>
                <a:cubicBezTo>
                  <a:pt x="1812" y="1312"/>
                  <a:pt x="1810" y="1304"/>
                  <a:pt x="1809" y="1295"/>
                </a:cubicBezTo>
                <a:close/>
                <a:moveTo>
                  <a:pt x="1174" y="1487"/>
                </a:moveTo>
                <a:cubicBezTo>
                  <a:pt x="1173" y="1486"/>
                  <a:pt x="1173" y="1486"/>
                  <a:pt x="1173" y="1486"/>
                </a:cubicBezTo>
                <a:cubicBezTo>
                  <a:pt x="1149" y="1474"/>
                  <a:pt x="1132" y="1463"/>
                  <a:pt x="1105" y="1460"/>
                </a:cubicBezTo>
                <a:cubicBezTo>
                  <a:pt x="1086" y="1457"/>
                  <a:pt x="1058" y="1447"/>
                  <a:pt x="1044" y="1466"/>
                </a:cubicBezTo>
                <a:cubicBezTo>
                  <a:pt x="1035" y="1479"/>
                  <a:pt x="1028" y="1493"/>
                  <a:pt x="1021" y="1506"/>
                </a:cubicBezTo>
                <a:cubicBezTo>
                  <a:pt x="1009" y="1528"/>
                  <a:pt x="998" y="1552"/>
                  <a:pt x="984" y="1573"/>
                </a:cubicBezTo>
                <a:cubicBezTo>
                  <a:pt x="956" y="1616"/>
                  <a:pt x="925" y="1656"/>
                  <a:pt x="892" y="1695"/>
                </a:cubicBezTo>
                <a:cubicBezTo>
                  <a:pt x="866" y="1726"/>
                  <a:pt x="825" y="1756"/>
                  <a:pt x="809" y="1794"/>
                </a:cubicBezTo>
                <a:cubicBezTo>
                  <a:pt x="793" y="1830"/>
                  <a:pt x="802" y="1871"/>
                  <a:pt x="789" y="1907"/>
                </a:cubicBezTo>
                <a:cubicBezTo>
                  <a:pt x="776" y="1941"/>
                  <a:pt x="762" y="1975"/>
                  <a:pt x="752" y="2011"/>
                </a:cubicBezTo>
                <a:cubicBezTo>
                  <a:pt x="743" y="2043"/>
                  <a:pt x="720" y="2102"/>
                  <a:pt x="735" y="2135"/>
                </a:cubicBezTo>
                <a:cubicBezTo>
                  <a:pt x="746" y="2160"/>
                  <a:pt x="754" y="2153"/>
                  <a:pt x="778" y="2150"/>
                </a:cubicBezTo>
                <a:cubicBezTo>
                  <a:pt x="811" y="2145"/>
                  <a:pt x="847" y="2145"/>
                  <a:pt x="872" y="2170"/>
                </a:cubicBezTo>
                <a:cubicBezTo>
                  <a:pt x="880" y="2177"/>
                  <a:pt x="880" y="2177"/>
                  <a:pt x="880" y="2177"/>
                </a:cubicBezTo>
                <a:cubicBezTo>
                  <a:pt x="895" y="2209"/>
                  <a:pt x="926" y="2196"/>
                  <a:pt x="948" y="2148"/>
                </a:cubicBezTo>
                <a:cubicBezTo>
                  <a:pt x="948" y="2148"/>
                  <a:pt x="979" y="2082"/>
                  <a:pt x="1012" y="2005"/>
                </a:cubicBezTo>
                <a:cubicBezTo>
                  <a:pt x="1044" y="1930"/>
                  <a:pt x="1099" y="1861"/>
                  <a:pt x="1154" y="1801"/>
                </a:cubicBezTo>
                <a:cubicBezTo>
                  <a:pt x="1177" y="1776"/>
                  <a:pt x="1206" y="1761"/>
                  <a:pt x="1226" y="1733"/>
                </a:cubicBezTo>
                <a:cubicBezTo>
                  <a:pt x="1248" y="1702"/>
                  <a:pt x="1265" y="1664"/>
                  <a:pt x="1267" y="1625"/>
                </a:cubicBezTo>
                <a:cubicBezTo>
                  <a:pt x="1269" y="1596"/>
                  <a:pt x="1263" y="1564"/>
                  <a:pt x="1245" y="1541"/>
                </a:cubicBezTo>
                <a:cubicBezTo>
                  <a:pt x="1226" y="1515"/>
                  <a:pt x="1202" y="1501"/>
                  <a:pt x="1174" y="1487"/>
                </a:cubicBezTo>
                <a:close/>
                <a:moveTo>
                  <a:pt x="797" y="1718"/>
                </a:moveTo>
                <a:cubicBezTo>
                  <a:pt x="838" y="1673"/>
                  <a:pt x="878" y="1628"/>
                  <a:pt x="919" y="1583"/>
                </a:cubicBezTo>
                <a:cubicBezTo>
                  <a:pt x="935" y="1566"/>
                  <a:pt x="962" y="1543"/>
                  <a:pt x="977" y="1520"/>
                </a:cubicBezTo>
                <a:cubicBezTo>
                  <a:pt x="981" y="1515"/>
                  <a:pt x="984" y="1510"/>
                  <a:pt x="986" y="1504"/>
                </a:cubicBezTo>
                <a:cubicBezTo>
                  <a:pt x="1012" y="1431"/>
                  <a:pt x="881" y="1406"/>
                  <a:pt x="831" y="1386"/>
                </a:cubicBezTo>
                <a:cubicBezTo>
                  <a:pt x="782" y="1366"/>
                  <a:pt x="699" y="1338"/>
                  <a:pt x="649" y="1322"/>
                </a:cubicBezTo>
                <a:cubicBezTo>
                  <a:pt x="649" y="1322"/>
                  <a:pt x="623" y="1314"/>
                  <a:pt x="584" y="1299"/>
                </a:cubicBezTo>
                <a:cubicBezTo>
                  <a:pt x="473" y="1257"/>
                  <a:pt x="194" y="1132"/>
                  <a:pt x="183" y="1346"/>
                </a:cubicBezTo>
                <a:cubicBezTo>
                  <a:pt x="180" y="1402"/>
                  <a:pt x="206" y="1458"/>
                  <a:pt x="222" y="1510"/>
                </a:cubicBezTo>
                <a:cubicBezTo>
                  <a:pt x="253" y="1611"/>
                  <a:pt x="320" y="1720"/>
                  <a:pt x="409" y="1779"/>
                </a:cubicBezTo>
                <a:cubicBezTo>
                  <a:pt x="458" y="1811"/>
                  <a:pt x="512" y="1813"/>
                  <a:pt x="569" y="1809"/>
                </a:cubicBezTo>
                <a:cubicBezTo>
                  <a:pt x="666" y="1800"/>
                  <a:pt x="729" y="1795"/>
                  <a:pt x="797" y="1718"/>
                </a:cubicBezTo>
                <a:close/>
              </a:path>
            </a:pathLst>
          </a:custGeom>
          <a:solidFill>
            <a:schemeClr val="tx2"/>
          </a:solidFill>
          <a:ln>
            <a:noFill/>
          </a:ln>
        </p:spPr>
        <p:txBody>
          <a:bodyPr vert="horz" wrap="square" lIns="82305" tIns="41153" rIns="82305" bIns="41153" numCol="1" anchor="t" anchorCtr="0" compatLnSpc="1">
            <a:prstTxWarp prst="textNoShape">
              <a:avLst/>
            </a:prstTxWarp>
          </a:bodyPr>
          <a:lstStyle/>
          <a:p>
            <a:endParaRPr lang="en-US" sz="1600"/>
          </a:p>
        </p:txBody>
      </p:sp>
      <p:grpSp>
        <p:nvGrpSpPr>
          <p:cNvPr id="33" name="Group 32"/>
          <p:cNvGrpSpPr/>
          <p:nvPr/>
        </p:nvGrpSpPr>
        <p:grpSpPr bwMode="black">
          <a:xfrm>
            <a:off x="3690187" y="4427896"/>
            <a:ext cx="802825" cy="620915"/>
            <a:chOff x="813584" y="4312262"/>
            <a:chExt cx="478309" cy="370027"/>
          </a:xfrm>
          <a:solidFill>
            <a:schemeClr val="tx2"/>
          </a:solidFill>
        </p:grpSpPr>
        <p:sp>
          <p:nvSpPr>
            <p:cNvPr id="34" name="Freeform 79"/>
            <p:cNvSpPr>
              <a:spLocks/>
            </p:cNvSpPr>
            <p:nvPr/>
          </p:nvSpPr>
          <p:spPr bwMode="black">
            <a:xfrm>
              <a:off x="813584" y="4503897"/>
              <a:ext cx="478309" cy="178392"/>
            </a:xfrm>
            <a:custGeom>
              <a:avLst/>
              <a:gdLst>
                <a:gd name="T0" fmla="*/ 159 w 260"/>
                <a:gd name="T1" fmla="*/ 7 h 97"/>
                <a:gd name="T2" fmla="*/ 143 w 260"/>
                <a:gd name="T3" fmla="*/ 23 h 97"/>
                <a:gd name="T4" fmla="*/ 121 w 260"/>
                <a:gd name="T5" fmla="*/ 23 h 97"/>
                <a:gd name="T6" fmla="*/ 105 w 260"/>
                <a:gd name="T7" fmla="*/ 7 h 97"/>
                <a:gd name="T8" fmla="*/ 105 w 260"/>
                <a:gd name="T9" fmla="*/ 0 h 97"/>
                <a:gd name="T10" fmla="*/ 0 w 260"/>
                <a:gd name="T11" fmla="*/ 0 h 97"/>
                <a:gd name="T12" fmla="*/ 0 w 260"/>
                <a:gd name="T13" fmla="*/ 81 h 97"/>
                <a:gd name="T14" fmla="*/ 16 w 260"/>
                <a:gd name="T15" fmla="*/ 97 h 97"/>
                <a:gd name="T16" fmla="*/ 244 w 260"/>
                <a:gd name="T17" fmla="*/ 97 h 97"/>
                <a:gd name="T18" fmla="*/ 260 w 260"/>
                <a:gd name="T19" fmla="*/ 81 h 97"/>
                <a:gd name="T20" fmla="*/ 260 w 260"/>
                <a:gd name="T21" fmla="*/ 0 h 97"/>
                <a:gd name="T22" fmla="*/ 159 w 260"/>
                <a:gd name="T23" fmla="*/ 0 h 97"/>
                <a:gd name="T24" fmla="*/ 159 w 260"/>
                <a:gd name="T25" fmla="*/ 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0" h="97">
                  <a:moveTo>
                    <a:pt x="159" y="7"/>
                  </a:moveTo>
                  <a:cubicBezTo>
                    <a:pt x="159" y="16"/>
                    <a:pt x="152" y="23"/>
                    <a:pt x="143" y="23"/>
                  </a:cubicBezTo>
                  <a:cubicBezTo>
                    <a:pt x="121" y="23"/>
                    <a:pt x="121" y="23"/>
                    <a:pt x="121" y="23"/>
                  </a:cubicBezTo>
                  <a:cubicBezTo>
                    <a:pt x="112" y="23"/>
                    <a:pt x="105" y="16"/>
                    <a:pt x="105" y="7"/>
                  </a:cubicBezTo>
                  <a:cubicBezTo>
                    <a:pt x="105" y="0"/>
                    <a:pt x="105" y="0"/>
                    <a:pt x="105" y="0"/>
                  </a:cubicBezTo>
                  <a:cubicBezTo>
                    <a:pt x="0" y="0"/>
                    <a:pt x="0" y="0"/>
                    <a:pt x="0" y="0"/>
                  </a:cubicBezTo>
                  <a:cubicBezTo>
                    <a:pt x="0" y="81"/>
                    <a:pt x="0" y="81"/>
                    <a:pt x="0" y="81"/>
                  </a:cubicBezTo>
                  <a:cubicBezTo>
                    <a:pt x="0" y="90"/>
                    <a:pt x="8" y="97"/>
                    <a:pt x="16" y="97"/>
                  </a:cubicBezTo>
                  <a:cubicBezTo>
                    <a:pt x="244" y="97"/>
                    <a:pt x="244" y="97"/>
                    <a:pt x="244" y="97"/>
                  </a:cubicBezTo>
                  <a:cubicBezTo>
                    <a:pt x="253" y="97"/>
                    <a:pt x="260" y="90"/>
                    <a:pt x="260" y="81"/>
                  </a:cubicBezTo>
                  <a:cubicBezTo>
                    <a:pt x="260" y="0"/>
                    <a:pt x="260" y="0"/>
                    <a:pt x="260" y="0"/>
                  </a:cubicBezTo>
                  <a:cubicBezTo>
                    <a:pt x="159" y="0"/>
                    <a:pt x="159" y="0"/>
                    <a:pt x="159" y="0"/>
                  </a:cubicBezTo>
                  <a:lnTo>
                    <a:pt x="159" y="7"/>
                  </a:lnTo>
                  <a:close/>
                </a:path>
              </a:pathLst>
            </a:custGeom>
            <a:grpFill/>
            <a:ln>
              <a:noFill/>
            </a:ln>
          </p:spPr>
          <p:txBody>
            <a:bodyPr vert="horz" wrap="square" lIns="91440" tIns="45720" rIns="91440" bIns="45720" numCol="1" anchor="t" anchorCtr="0" compatLnSpc="1">
              <a:prstTxWarp prst="textNoShape">
                <a:avLst/>
              </a:prstTxWarp>
            </a:bodyPr>
            <a:lstStyle/>
            <a:p>
              <a:endParaRPr lang="en-US" sz="1600"/>
            </a:p>
          </p:txBody>
        </p:sp>
        <p:sp>
          <p:nvSpPr>
            <p:cNvPr id="35" name="Freeform 80"/>
            <p:cNvSpPr>
              <a:spLocks noEditPoints="1"/>
            </p:cNvSpPr>
            <p:nvPr/>
          </p:nvSpPr>
          <p:spPr bwMode="black">
            <a:xfrm>
              <a:off x="813584" y="4312262"/>
              <a:ext cx="478309" cy="176834"/>
            </a:xfrm>
            <a:custGeom>
              <a:avLst/>
              <a:gdLst>
                <a:gd name="T0" fmla="*/ 244 w 260"/>
                <a:gd name="T1" fmla="*/ 39 h 96"/>
                <a:gd name="T2" fmla="*/ 212 w 260"/>
                <a:gd name="T3" fmla="*/ 39 h 96"/>
                <a:gd name="T4" fmla="*/ 212 w 260"/>
                <a:gd name="T5" fmla="*/ 19 h 96"/>
                <a:gd name="T6" fmla="*/ 189 w 260"/>
                <a:gd name="T7" fmla="*/ 0 h 96"/>
                <a:gd name="T8" fmla="*/ 70 w 260"/>
                <a:gd name="T9" fmla="*/ 0 h 96"/>
                <a:gd name="T10" fmla="*/ 47 w 260"/>
                <a:gd name="T11" fmla="*/ 19 h 96"/>
                <a:gd name="T12" fmla="*/ 47 w 260"/>
                <a:gd name="T13" fmla="*/ 39 h 96"/>
                <a:gd name="T14" fmla="*/ 16 w 260"/>
                <a:gd name="T15" fmla="*/ 39 h 96"/>
                <a:gd name="T16" fmla="*/ 0 w 260"/>
                <a:gd name="T17" fmla="*/ 54 h 96"/>
                <a:gd name="T18" fmla="*/ 0 w 260"/>
                <a:gd name="T19" fmla="*/ 96 h 96"/>
                <a:gd name="T20" fmla="*/ 105 w 260"/>
                <a:gd name="T21" fmla="*/ 96 h 96"/>
                <a:gd name="T22" fmla="*/ 105 w 260"/>
                <a:gd name="T23" fmla="*/ 89 h 96"/>
                <a:gd name="T24" fmla="*/ 121 w 260"/>
                <a:gd name="T25" fmla="*/ 74 h 96"/>
                <a:gd name="T26" fmla="*/ 143 w 260"/>
                <a:gd name="T27" fmla="*/ 74 h 96"/>
                <a:gd name="T28" fmla="*/ 159 w 260"/>
                <a:gd name="T29" fmla="*/ 89 h 96"/>
                <a:gd name="T30" fmla="*/ 159 w 260"/>
                <a:gd name="T31" fmla="*/ 96 h 96"/>
                <a:gd name="T32" fmla="*/ 260 w 260"/>
                <a:gd name="T33" fmla="*/ 96 h 96"/>
                <a:gd name="T34" fmla="*/ 260 w 260"/>
                <a:gd name="T35" fmla="*/ 54 h 96"/>
                <a:gd name="T36" fmla="*/ 244 w 260"/>
                <a:gd name="T37" fmla="*/ 39 h 96"/>
                <a:gd name="T38" fmla="*/ 197 w 260"/>
                <a:gd name="T39" fmla="*/ 39 h 96"/>
                <a:gd name="T40" fmla="*/ 61 w 260"/>
                <a:gd name="T41" fmla="*/ 39 h 96"/>
                <a:gd name="T42" fmla="*/ 61 w 260"/>
                <a:gd name="T43" fmla="*/ 19 h 96"/>
                <a:gd name="T44" fmla="*/ 70 w 260"/>
                <a:gd name="T45" fmla="*/ 14 h 96"/>
                <a:gd name="T46" fmla="*/ 189 w 260"/>
                <a:gd name="T47" fmla="*/ 14 h 96"/>
                <a:gd name="T48" fmla="*/ 197 w 260"/>
                <a:gd name="T49" fmla="*/ 19 h 96"/>
                <a:gd name="T50" fmla="*/ 197 w 260"/>
                <a:gd name="T51" fmla="*/ 3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0" h="96">
                  <a:moveTo>
                    <a:pt x="244" y="39"/>
                  </a:moveTo>
                  <a:cubicBezTo>
                    <a:pt x="212" y="39"/>
                    <a:pt x="212" y="39"/>
                    <a:pt x="212" y="39"/>
                  </a:cubicBezTo>
                  <a:cubicBezTo>
                    <a:pt x="212" y="19"/>
                    <a:pt x="212" y="19"/>
                    <a:pt x="212" y="19"/>
                  </a:cubicBezTo>
                  <a:cubicBezTo>
                    <a:pt x="212" y="8"/>
                    <a:pt x="202" y="0"/>
                    <a:pt x="189" y="0"/>
                  </a:cubicBezTo>
                  <a:cubicBezTo>
                    <a:pt x="70" y="0"/>
                    <a:pt x="70" y="0"/>
                    <a:pt x="70" y="0"/>
                  </a:cubicBezTo>
                  <a:cubicBezTo>
                    <a:pt x="57" y="0"/>
                    <a:pt x="47" y="8"/>
                    <a:pt x="47" y="19"/>
                  </a:cubicBezTo>
                  <a:cubicBezTo>
                    <a:pt x="47" y="39"/>
                    <a:pt x="47" y="39"/>
                    <a:pt x="47" y="39"/>
                  </a:cubicBezTo>
                  <a:cubicBezTo>
                    <a:pt x="16" y="39"/>
                    <a:pt x="16" y="39"/>
                    <a:pt x="16" y="39"/>
                  </a:cubicBezTo>
                  <a:cubicBezTo>
                    <a:pt x="8" y="39"/>
                    <a:pt x="0" y="46"/>
                    <a:pt x="0" y="54"/>
                  </a:cubicBezTo>
                  <a:cubicBezTo>
                    <a:pt x="0" y="96"/>
                    <a:pt x="0" y="96"/>
                    <a:pt x="0" y="96"/>
                  </a:cubicBezTo>
                  <a:cubicBezTo>
                    <a:pt x="105" y="96"/>
                    <a:pt x="105" y="96"/>
                    <a:pt x="105" y="96"/>
                  </a:cubicBezTo>
                  <a:cubicBezTo>
                    <a:pt x="105" y="89"/>
                    <a:pt x="105" y="89"/>
                    <a:pt x="105" y="89"/>
                  </a:cubicBezTo>
                  <a:cubicBezTo>
                    <a:pt x="105" y="81"/>
                    <a:pt x="112" y="74"/>
                    <a:pt x="121" y="74"/>
                  </a:cubicBezTo>
                  <a:cubicBezTo>
                    <a:pt x="143" y="74"/>
                    <a:pt x="143" y="74"/>
                    <a:pt x="143" y="74"/>
                  </a:cubicBezTo>
                  <a:cubicBezTo>
                    <a:pt x="152" y="74"/>
                    <a:pt x="159" y="81"/>
                    <a:pt x="159" y="89"/>
                  </a:cubicBezTo>
                  <a:cubicBezTo>
                    <a:pt x="159" y="96"/>
                    <a:pt x="159" y="96"/>
                    <a:pt x="159" y="96"/>
                  </a:cubicBezTo>
                  <a:cubicBezTo>
                    <a:pt x="260" y="96"/>
                    <a:pt x="260" y="96"/>
                    <a:pt x="260" y="96"/>
                  </a:cubicBezTo>
                  <a:cubicBezTo>
                    <a:pt x="260" y="54"/>
                    <a:pt x="260" y="54"/>
                    <a:pt x="260" y="54"/>
                  </a:cubicBezTo>
                  <a:cubicBezTo>
                    <a:pt x="260" y="46"/>
                    <a:pt x="253" y="39"/>
                    <a:pt x="244" y="39"/>
                  </a:cubicBezTo>
                  <a:close/>
                  <a:moveTo>
                    <a:pt x="197" y="39"/>
                  </a:moveTo>
                  <a:cubicBezTo>
                    <a:pt x="61" y="39"/>
                    <a:pt x="61" y="39"/>
                    <a:pt x="61" y="39"/>
                  </a:cubicBezTo>
                  <a:cubicBezTo>
                    <a:pt x="61" y="19"/>
                    <a:pt x="61" y="19"/>
                    <a:pt x="61" y="19"/>
                  </a:cubicBezTo>
                  <a:cubicBezTo>
                    <a:pt x="61" y="17"/>
                    <a:pt x="64" y="14"/>
                    <a:pt x="70" y="14"/>
                  </a:cubicBezTo>
                  <a:cubicBezTo>
                    <a:pt x="189" y="14"/>
                    <a:pt x="189" y="14"/>
                    <a:pt x="189" y="14"/>
                  </a:cubicBezTo>
                  <a:cubicBezTo>
                    <a:pt x="194" y="14"/>
                    <a:pt x="197" y="17"/>
                    <a:pt x="197" y="19"/>
                  </a:cubicBezTo>
                  <a:lnTo>
                    <a:pt x="197" y="39"/>
                  </a:lnTo>
                  <a:close/>
                </a:path>
              </a:pathLst>
            </a:custGeom>
            <a:grpFill/>
            <a:ln>
              <a:noFill/>
            </a:ln>
          </p:spPr>
          <p:txBody>
            <a:bodyPr vert="horz" wrap="square" lIns="91440" tIns="45720" rIns="91440" bIns="45720" numCol="1" anchor="t" anchorCtr="0" compatLnSpc="1">
              <a:prstTxWarp prst="textNoShape">
                <a:avLst/>
              </a:prstTxWarp>
            </a:bodyPr>
            <a:lstStyle/>
            <a:p>
              <a:endParaRPr lang="en-US" sz="1600"/>
            </a:p>
          </p:txBody>
        </p:sp>
      </p:grpSp>
      <p:sp>
        <p:nvSpPr>
          <p:cNvPr id="36" name="Freeform 79"/>
          <p:cNvSpPr>
            <a:spLocks noEditPoints="1"/>
          </p:cNvSpPr>
          <p:nvPr/>
        </p:nvSpPr>
        <p:spPr bwMode="black">
          <a:xfrm>
            <a:off x="6857023" y="3220653"/>
            <a:ext cx="617069" cy="765720"/>
          </a:xfrm>
          <a:custGeom>
            <a:avLst/>
            <a:gdLst>
              <a:gd name="T0" fmla="*/ 277 w 277"/>
              <a:gd name="T1" fmla="*/ 171 h 344"/>
              <a:gd name="T2" fmla="*/ 277 w 277"/>
              <a:gd name="T3" fmla="*/ 251 h 344"/>
              <a:gd name="T4" fmla="*/ 274 w 277"/>
              <a:gd name="T5" fmla="*/ 258 h 344"/>
              <a:gd name="T6" fmla="*/ 251 w 277"/>
              <a:gd name="T7" fmla="*/ 280 h 344"/>
              <a:gd name="T8" fmla="*/ 251 w 277"/>
              <a:gd name="T9" fmla="*/ 295 h 344"/>
              <a:gd name="T10" fmla="*/ 248 w 277"/>
              <a:gd name="T11" fmla="*/ 302 h 344"/>
              <a:gd name="T12" fmla="*/ 241 w 277"/>
              <a:gd name="T13" fmla="*/ 305 h 344"/>
              <a:gd name="T14" fmla="*/ 10 w 277"/>
              <a:gd name="T15" fmla="*/ 305 h 344"/>
              <a:gd name="T16" fmla="*/ 3 w 277"/>
              <a:gd name="T17" fmla="*/ 302 h 344"/>
              <a:gd name="T18" fmla="*/ 0 w 277"/>
              <a:gd name="T19" fmla="*/ 295 h 344"/>
              <a:gd name="T20" fmla="*/ 0 w 277"/>
              <a:gd name="T21" fmla="*/ 9 h 344"/>
              <a:gd name="T22" fmla="*/ 3 w 277"/>
              <a:gd name="T23" fmla="*/ 2 h 344"/>
              <a:gd name="T24" fmla="*/ 10 w 277"/>
              <a:gd name="T25" fmla="*/ 0 h 344"/>
              <a:gd name="T26" fmla="*/ 241 w 277"/>
              <a:gd name="T27" fmla="*/ 0 h 344"/>
              <a:gd name="T28" fmla="*/ 248 w 277"/>
              <a:gd name="T29" fmla="*/ 2 h 344"/>
              <a:gd name="T30" fmla="*/ 251 w 277"/>
              <a:gd name="T31" fmla="*/ 9 h 344"/>
              <a:gd name="T32" fmla="*/ 251 w 277"/>
              <a:gd name="T33" fmla="*/ 143 h 344"/>
              <a:gd name="T34" fmla="*/ 274 w 277"/>
              <a:gd name="T35" fmla="*/ 164 h 344"/>
              <a:gd name="T36" fmla="*/ 277 w 277"/>
              <a:gd name="T37" fmla="*/ 171 h 344"/>
              <a:gd name="T38" fmla="*/ 3 w 277"/>
              <a:gd name="T39" fmla="*/ 2 h 344"/>
              <a:gd name="T40" fmla="*/ 0 w 277"/>
              <a:gd name="T41" fmla="*/ 9 h 344"/>
              <a:gd name="T42" fmla="*/ 0 w 277"/>
              <a:gd name="T43" fmla="*/ 295 h 344"/>
              <a:gd name="T44" fmla="*/ 3 w 277"/>
              <a:gd name="T45" fmla="*/ 302 h 344"/>
              <a:gd name="T46" fmla="*/ 10 w 277"/>
              <a:gd name="T47" fmla="*/ 305 h 344"/>
              <a:gd name="T48" fmla="*/ 199 w 277"/>
              <a:gd name="T49" fmla="*/ 305 h 344"/>
              <a:gd name="T50" fmla="*/ 199 w 277"/>
              <a:gd name="T51" fmla="*/ 191 h 344"/>
              <a:gd name="T52" fmla="*/ 216 w 277"/>
              <a:gd name="T53" fmla="*/ 171 h 344"/>
              <a:gd name="T54" fmla="*/ 222 w 277"/>
              <a:gd name="T55" fmla="*/ 155 h 344"/>
              <a:gd name="T56" fmla="*/ 222 w 277"/>
              <a:gd name="T57" fmla="*/ 56 h 344"/>
              <a:gd name="T58" fmla="*/ 202 w 277"/>
              <a:gd name="T59" fmla="*/ 32 h 344"/>
              <a:gd name="T60" fmla="*/ 31 w 277"/>
              <a:gd name="T61" fmla="*/ 0 h 344"/>
              <a:gd name="T62" fmla="*/ 10 w 277"/>
              <a:gd name="T63" fmla="*/ 0 h 344"/>
              <a:gd name="T64" fmla="*/ 3 w 277"/>
              <a:gd name="T65" fmla="*/ 2 h 344"/>
              <a:gd name="T66" fmla="*/ 200 w 277"/>
              <a:gd name="T67" fmla="*/ 47 h 344"/>
              <a:gd name="T68" fmla="*/ 11 w 277"/>
              <a:gd name="T69" fmla="*/ 11 h 344"/>
              <a:gd name="T70" fmla="*/ 4 w 277"/>
              <a:gd name="T71" fmla="*/ 13 h 344"/>
              <a:gd name="T72" fmla="*/ 0 w 277"/>
              <a:gd name="T73" fmla="*/ 20 h 344"/>
              <a:gd name="T74" fmla="*/ 0 w 277"/>
              <a:gd name="T75" fmla="*/ 302 h 344"/>
              <a:gd name="T76" fmla="*/ 8 w 277"/>
              <a:gd name="T77" fmla="*/ 311 h 344"/>
              <a:gd name="T78" fmla="*/ 173 w 277"/>
              <a:gd name="T79" fmla="*/ 343 h 344"/>
              <a:gd name="T80" fmla="*/ 181 w 277"/>
              <a:gd name="T81" fmla="*/ 341 h 344"/>
              <a:gd name="T82" fmla="*/ 184 w 277"/>
              <a:gd name="T83" fmla="*/ 334 h 344"/>
              <a:gd name="T84" fmla="*/ 184 w 277"/>
              <a:gd name="T85" fmla="*/ 185 h 344"/>
              <a:gd name="T86" fmla="*/ 205 w 277"/>
              <a:gd name="T87" fmla="*/ 161 h 344"/>
              <a:gd name="T88" fmla="*/ 207 w 277"/>
              <a:gd name="T89" fmla="*/ 155 h 344"/>
              <a:gd name="T90" fmla="*/ 207 w 277"/>
              <a:gd name="T91" fmla="*/ 56 h 344"/>
              <a:gd name="T92" fmla="*/ 200 w 277"/>
              <a:gd name="T93" fmla="*/ 47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7" h="344">
                <a:moveTo>
                  <a:pt x="277" y="171"/>
                </a:moveTo>
                <a:cubicBezTo>
                  <a:pt x="277" y="251"/>
                  <a:pt x="277" y="251"/>
                  <a:pt x="277" y="251"/>
                </a:cubicBezTo>
                <a:cubicBezTo>
                  <a:pt x="277" y="254"/>
                  <a:pt x="276" y="256"/>
                  <a:pt x="274" y="258"/>
                </a:cubicBezTo>
                <a:cubicBezTo>
                  <a:pt x="251" y="280"/>
                  <a:pt x="251" y="280"/>
                  <a:pt x="251" y="280"/>
                </a:cubicBezTo>
                <a:cubicBezTo>
                  <a:pt x="251" y="295"/>
                  <a:pt x="251" y="295"/>
                  <a:pt x="251" y="295"/>
                </a:cubicBezTo>
                <a:cubicBezTo>
                  <a:pt x="251" y="298"/>
                  <a:pt x="250" y="300"/>
                  <a:pt x="248" y="302"/>
                </a:cubicBezTo>
                <a:cubicBezTo>
                  <a:pt x="246" y="304"/>
                  <a:pt x="244" y="305"/>
                  <a:pt x="241" y="305"/>
                </a:cubicBezTo>
                <a:cubicBezTo>
                  <a:pt x="10" y="305"/>
                  <a:pt x="10" y="305"/>
                  <a:pt x="10" y="305"/>
                </a:cubicBezTo>
                <a:cubicBezTo>
                  <a:pt x="7" y="305"/>
                  <a:pt x="5" y="304"/>
                  <a:pt x="3" y="302"/>
                </a:cubicBezTo>
                <a:cubicBezTo>
                  <a:pt x="1" y="300"/>
                  <a:pt x="0" y="298"/>
                  <a:pt x="0" y="295"/>
                </a:cubicBezTo>
                <a:cubicBezTo>
                  <a:pt x="0" y="9"/>
                  <a:pt x="0" y="9"/>
                  <a:pt x="0" y="9"/>
                </a:cubicBezTo>
                <a:cubicBezTo>
                  <a:pt x="0" y="6"/>
                  <a:pt x="1" y="4"/>
                  <a:pt x="3" y="2"/>
                </a:cubicBezTo>
                <a:cubicBezTo>
                  <a:pt x="5" y="1"/>
                  <a:pt x="7" y="0"/>
                  <a:pt x="10" y="0"/>
                </a:cubicBezTo>
                <a:cubicBezTo>
                  <a:pt x="241" y="0"/>
                  <a:pt x="241" y="0"/>
                  <a:pt x="241" y="0"/>
                </a:cubicBezTo>
                <a:cubicBezTo>
                  <a:pt x="244" y="0"/>
                  <a:pt x="246" y="1"/>
                  <a:pt x="248" y="2"/>
                </a:cubicBezTo>
                <a:cubicBezTo>
                  <a:pt x="250" y="4"/>
                  <a:pt x="251" y="6"/>
                  <a:pt x="251" y="9"/>
                </a:cubicBezTo>
                <a:cubicBezTo>
                  <a:pt x="251" y="143"/>
                  <a:pt x="251" y="143"/>
                  <a:pt x="251" y="143"/>
                </a:cubicBezTo>
                <a:cubicBezTo>
                  <a:pt x="274" y="164"/>
                  <a:pt x="274" y="164"/>
                  <a:pt x="274" y="164"/>
                </a:cubicBezTo>
                <a:cubicBezTo>
                  <a:pt x="276" y="166"/>
                  <a:pt x="277" y="169"/>
                  <a:pt x="277" y="171"/>
                </a:cubicBezTo>
                <a:close/>
                <a:moveTo>
                  <a:pt x="3" y="2"/>
                </a:moveTo>
                <a:cubicBezTo>
                  <a:pt x="1" y="4"/>
                  <a:pt x="0" y="6"/>
                  <a:pt x="0" y="9"/>
                </a:cubicBezTo>
                <a:cubicBezTo>
                  <a:pt x="0" y="295"/>
                  <a:pt x="0" y="295"/>
                  <a:pt x="0" y="295"/>
                </a:cubicBezTo>
                <a:cubicBezTo>
                  <a:pt x="0" y="298"/>
                  <a:pt x="1" y="300"/>
                  <a:pt x="3" y="302"/>
                </a:cubicBezTo>
                <a:cubicBezTo>
                  <a:pt x="5" y="304"/>
                  <a:pt x="7" y="305"/>
                  <a:pt x="10" y="305"/>
                </a:cubicBezTo>
                <a:cubicBezTo>
                  <a:pt x="199" y="305"/>
                  <a:pt x="199" y="305"/>
                  <a:pt x="199" y="305"/>
                </a:cubicBezTo>
                <a:cubicBezTo>
                  <a:pt x="199" y="191"/>
                  <a:pt x="199" y="191"/>
                  <a:pt x="199" y="191"/>
                </a:cubicBezTo>
                <a:cubicBezTo>
                  <a:pt x="204" y="185"/>
                  <a:pt x="216" y="171"/>
                  <a:pt x="216" y="171"/>
                </a:cubicBezTo>
                <a:cubicBezTo>
                  <a:pt x="220" y="166"/>
                  <a:pt x="222" y="161"/>
                  <a:pt x="222" y="155"/>
                </a:cubicBezTo>
                <a:cubicBezTo>
                  <a:pt x="222" y="56"/>
                  <a:pt x="222" y="56"/>
                  <a:pt x="222" y="56"/>
                </a:cubicBezTo>
                <a:cubicBezTo>
                  <a:pt x="222" y="44"/>
                  <a:pt x="214" y="35"/>
                  <a:pt x="202" y="32"/>
                </a:cubicBezTo>
                <a:cubicBezTo>
                  <a:pt x="31" y="0"/>
                  <a:pt x="31" y="0"/>
                  <a:pt x="31" y="0"/>
                </a:cubicBezTo>
                <a:cubicBezTo>
                  <a:pt x="10" y="0"/>
                  <a:pt x="10" y="0"/>
                  <a:pt x="10" y="0"/>
                </a:cubicBezTo>
                <a:cubicBezTo>
                  <a:pt x="7" y="0"/>
                  <a:pt x="5" y="1"/>
                  <a:pt x="3" y="2"/>
                </a:cubicBezTo>
                <a:close/>
                <a:moveTo>
                  <a:pt x="200" y="47"/>
                </a:moveTo>
                <a:cubicBezTo>
                  <a:pt x="11" y="11"/>
                  <a:pt x="11" y="11"/>
                  <a:pt x="11" y="11"/>
                </a:cubicBezTo>
                <a:cubicBezTo>
                  <a:pt x="9" y="10"/>
                  <a:pt x="6" y="11"/>
                  <a:pt x="4" y="13"/>
                </a:cubicBezTo>
                <a:cubicBezTo>
                  <a:pt x="2" y="14"/>
                  <a:pt x="0" y="17"/>
                  <a:pt x="0" y="20"/>
                </a:cubicBezTo>
                <a:cubicBezTo>
                  <a:pt x="0" y="302"/>
                  <a:pt x="0" y="302"/>
                  <a:pt x="0" y="302"/>
                </a:cubicBezTo>
                <a:cubicBezTo>
                  <a:pt x="0" y="307"/>
                  <a:pt x="4" y="311"/>
                  <a:pt x="8" y="311"/>
                </a:cubicBezTo>
                <a:cubicBezTo>
                  <a:pt x="173" y="343"/>
                  <a:pt x="173" y="343"/>
                  <a:pt x="173" y="343"/>
                </a:cubicBezTo>
                <a:cubicBezTo>
                  <a:pt x="176" y="344"/>
                  <a:pt x="179" y="343"/>
                  <a:pt x="181" y="341"/>
                </a:cubicBezTo>
                <a:cubicBezTo>
                  <a:pt x="183" y="339"/>
                  <a:pt x="184" y="337"/>
                  <a:pt x="184" y="334"/>
                </a:cubicBezTo>
                <a:cubicBezTo>
                  <a:pt x="184" y="185"/>
                  <a:pt x="184" y="185"/>
                  <a:pt x="184" y="185"/>
                </a:cubicBezTo>
                <a:cubicBezTo>
                  <a:pt x="205" y="161"/>
                  <a:pt x="205" y="161"/>
                  <a:pt x="205" y="161"/>
                </a:cubicBezTo>
                <a:cubicBezTo>
                  <a:pt x="206" y="159"/>
                  <a:pt x="207" y="157"/>
                  <a:pt x="207" y="155"/>
                </a:cubicBezTo>
                <a:cubicBezTo>
                  <a:pt x="207" y="56"/>
                  <a:pt x="207" y="56"/>
                  <a:pt x="207" y="56"/>
                </a:cubicBezTo>
                <a:cubicBezTo>
                  <a:pt x="207" y="51"/>
                  <a:pt x="204" y="48"/>
                  <a:pt x="200" y="47"/>
                </a:cubicBezTo>
                <a:close/>
              </a:path>
            </a:pathLst>
          </a:custGeom>
          <a:solidFill>
            <a:schemeClr val="tx2"/>
          </a:solidFill>
          <a:ln>
            <a:noFill/>
          </a:ln>
          <a:extLst/>
        </p:spPr>
        <p:txBody>
          <a:bodyPr vert="horz" wrap="square" lIns="82305" tIns="41153" rIns="82305" bIns="41153" numCol="1" anchor="t" anchorCtr="0" compatLnSpc="1">
            <a:prstTxWarp prst="textNoShape">
              <a:avLst/>
            </a:prstTxWarp>
          </a:bodyPr>
          <a:lstStyle/>
          <a:p>
            <a:endParaRPr lang="en-US" sz="1600"/>
          </a:p>
        </p:txBody>
      </p:sp>
      <p:grpSp>
        <p:nvGrpSpPr>
          <p:cNvPr id="5" name="Group 4"/>
          <p:cNvGrpSpPr/>
          <p:nvPr/>
        </p:nvGrpSpPr>
        <p:grpSpPr>
          <a:xfrm>
            <a:off x="917528" y="3241201"/>
            <a:ext cx="1178220" cy="719723"/>
            <a:chOff x="917528" y="3241201"/>
            <a:chExt cx="1178220" cy="719723"/>
          </a:xfrm>
        </p:grpSpPr>
        <p:sp>
          <p:nvSpPr>
            <p:cNvPr id="59" name="Freeform 58"/>
            <p:cNvSpPr>
              <a:spLocks noEditPoints="1"/>
            </p:cNvSpPr>
            <p:nvPr/>
          </p:nvSpPr>
          <p:spPr bwMode="black">
            <a:xfrm>
              <a:off x="1798467" y="3354342"/>
              <a:ext cx="297281" cy="599492"/>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chemeClr val="tx2"/>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dirty="0">
                <a:solidFill>
                  <a:schemeClr val="tx1">
                    <a:lumMod val="50000"/>
                  </a:schemeClr>
                </a:solidFill>
                <a:latin typeface="Segoe Light" pitchFamily="34" charset="0"/>
              </a:endParaRPr>
            </a:p>
          </p:txBody>
        </p:sp>
        <p:sp>
          <p:nvSpPr>
            <p:cNvPr id="60" name="Freeform 88"/>
            <p:cNvSpPr>
              <a:spLocks noEditPoints="1"/>
            </p:cNvSpPr>
            <p:nvPr/>
          </p:nvSpPr>
          <p:spPr bwMode="black">
            <a:xfrm>
              <a:off x="917528" y="3241201"/>
              <a:ext cx="848737" cy="719723"/>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chemeClr val="tx2"/>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dirty="0">
                <a:solidFill>
                  <a:schemeClr val="tx1">
                    <a:lumMod val="50000"/>
                  </a:schemeClr>
                </a:solidFill>
                <a:latin typeface="Segoe Light" pitchFamily="34" charset="0"/>
              </a:endParaRPr>
            </a:p>
          </p:txBody>
        </p:sp>
      </p:grpSp>
      <p:sp>
        <p:nvSpPr>
          <p:cNvPr id="61" name="Freeform 11"/>
          <p:cNvSpPr>
            <a:spLocks noEditPoints="1"/>
          </p:cNvSpPr>
          <p:nvPr/>
        </p:nvSpPr>
        <p:spPr bwMode="black">
          <a:xfrm>
            <a:off x="1132420" y="990686"/>
            <a:ext cx="719632" cy="719447"/>
          </a:xfrm>
          <a:custGeom>
            <a:avLst/>
            <a:gdLst>
              <a:gd name="T0" fmla="*/ 213 w 709"/>
              <a:gd name="T1" fmla="*/ 522 h 709"/>
              <a:gd name="T2" fmla="*/ 213 w 709"/>
              <a:gd name="T3" fmla="*/ 709 h 709"/>
              <a:gd name="T4" fmla="*/ 0 w 709"/>
              <a:gd name="T5" fmla="*/ 709 h 709"/>
              <a:gd name="T6" fmla="*/ 0 w 709"/>
              <a:gd name="T7" fmla="*/ 496 h 709"/>
              <a:gd name="T8" fmla="*/ 88 w 709"/>
              <a:gd name="T9" fmla="*/ 496 h 709"/>
              <a:gd name="T10" fmla="*/ 67 w 709"/>
              <a:gd name="T11" fmla="*/ 522 h 709"/>
              <a:gd name="T12" fmla="*/ 213 w 709"/>
              <a:gd name="T13" fmla="*/ 522 h 709"/>
              <a:gd name="T14" fmla="*/ 619 w 709"/>
              <a:gd name="T15" fmla="*/ 496 h 709"/>
              <a:gd name="T16" fmla="*/ 643 w 709"/>
              <a:gd name="T17" fmla="*/ 522 h 709"/>
              <a:gd name="T18" fmla="*/ 496 w 709"/>
              <a:gd name="T19" fmla="*/ 522 h 709"/>
              <a:gd name="T20" fmla="*/ 496 w 709"/>
              <a:gd name="T21" fmla="*/ 709 h 709"/>
              <a:gd name="T22" fmla="*/ 709 w 709"/>
              <a:gd name="T23" fmla="*/ 709 h 709"/>
              <a:gd name="T24" fmla="*/ 709 w 709"/>
              <a:gd name="T25" fmla="*/ 496 h 709"/>
              <a:gd name="T26" fmla="*/ 619 w 709"/>
              <a:gd name="T27" fmla="*/ 496 h 709"/>
              <a:gd name="T28" fmla="*/ 355 w 709"/>
              <a:gd name="T29" fmla="*/ 182 h 709"/>
              <a:gd name="T30" fmla="*/ 381 w 709"/>
              <a:gd name="T31" fmla="*/ 213 h 709"/>
              <a:gd name="T32" fmla="*/ 461 w 709"/>
              <a:gd name="T33" fmla="*/ 213 h 709"/>
              <a:gd name="T34" fmla="*/ 461 w 709"/>
              <a:gd name="T35" fmla="*/ 0 h 709"/>
              <a:gd name="T36" fmla="*/ 248 w 709"/>
              <a:gd name="T37" fmla="*/ 0 h 709"/>
              <a:gd name="T38" fmla="*/ 248 w 709"/>
              <a:gd name="T39" fmla="*/ 213 h 709"/>
              <a:gd name="T40" fmla="*/ 329 w 709"/>
              <a:gd name="T41" fmla="*/ 213 h 709"/>
              <a:gd name="T42" fmla="*/ 355 w 709"/>
              <a:gd name="T43" fmla="*/ 182 h 709"/>
              <a:gd name="T44" fmla="*/ 123 w 709"/>
              <a:gd name="T45" fmla="*/ 248 h 709"/>
              <a:gd name="T46" fmla="*/ 123 w 709"/>
              <a:gd name="T47" fmla="*/ 454 h 709"/>
              <a:gd name="T48" fmla="*/ 298 w 709"/>
              <a:gd name="T49" fmla="*/ 248 h 709"/>
              <a:gd name="T50" fmla="*/ 123 w 709"/>
              <a:gd name="T51" fmla="*/ 248 h 709"/>
              <a:gd name="T52" fmla="*/ 355 w 709"/>
              <a:gd name="T53" fmla="*/ 225 h 709"/>
              <a:gd name="T54" fmla="*/ 128 w 709"/>
              <a:gd name="T55" fmla="*/ 494 h 709"/>
              <a:gd name="T56" fmla="*/ 248 w 709"/>
              <a:gd name="T57" fmla="*/ 494 h 709"/>
              <a:gd name="T58" fmla="*/ 248 w 709"/>
              <a:gd name="T59" fmla="*/ 709 h 709"/>
              <a:gd name="T60" fmla="*/ 461 w 709"/>
              <a:gd name="T61" fmla="*/ 709 h 709"/>
              <a:gd name="T62" fmla="*/ 461 w 709"/>
              <a:gd name="T63" fmla="*/ 494 h 709"/>
              <a:gd name="T64" fmla="*/ 581 w 709"/>
              <a:gd name="T65" fmla="*/ 494 h 709"/>
              <a:gd name="T66" fmla="*/ 355 w 709"/>
              <a:gd name="T67" fmla="*/ 225 h 709"/>
              <a:gd name="T68" fmla="*/ 584 w 709"/>
              <a:gd name="T69" fmla="*/ 248 h 709"/>
              <a:gd name="T70" fmla="*/ 411 w 709"/>
              <a:gd name="T71" fmla="*/ 248 h 709"/>
              <a:gd name="T72" fmla="*/ 584 w 709"/>
              <a:gd name="T73" fmla="*/ 454 h 709"/>
              <a:gd name="T74" fmla="*/ 584 w 709"/>
              <a:gd name="T75" fmla="*/ 248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9" h="709">
                <a:moveTo>
                  <a:pt x="213" y="522"/>
                </a:moveTo>
                <a:lnTo>
                  <a:pt x="213" y="709"/>
                </a:lnTo>
                <a:lnTo>
                  <a:pt x="0" y="709"/>
                </a:lnTo>
                <a:lnTo>
                  <a:pt x="0" y="496"/>
                </a:lnTo>
                <a:lnTo>
                  <a:pt x="88" y="496"/>
                </a:lnTo>
                <a:lnTo>
                  <a:pt x="67" y="522"/>
                </a:lnTo>
                <a:lnTo>
                  <a:pt x="213" y="522"/>
                </a:lnTo>
                <a:close/>
                <a:moveTo>
                  <a:pt x="619" y="496"/>
                </a:moveTo>
                <a:lnTo>
                  <a:pt x="643" y="522"/>
                </a:lnTo>
                <a:lnTo>
                  <a:pt x="496" y="522"/>
                </a:lnTo>
                <a:lnTo>
                  <a:pt x="496" y="709"/>
                </a:lnTo>
                <a:lnTo>
                  <a:pt x="709" y="709"/>
                </a:lnTo>
                <a:lnTo>
                  <a:pt x="709" y="496"/>
                </a:lnTo>
                <a:lnTo>
                  <a:pt x="619" y="496"/>
                </a:lnTo>
                <a:close/>
                <a:moveTo>
                  <a:pt x="355" y="182"/>
                </a:moveTo>
                <a:lnTo>
                  <a:pt x="381" y="213"/>
                </a:lnTo>
                <a:lnTo>
                  <a:pt x="461" y="213"/>
                </a:lnTo>
                <a:lnTo>
                  <a:pt x="461" y="0"/>
                </a:lnTo>
                <a:lnTo>
                  <a:pt x="248" y="0"/>
                </a:lnTo>
                <a:lnTo>
                  <a:pt x="248" y="213"/>
                </a:lnTo>
                <a:lnTo>
                  <a:pt x="329" y="213"/>
                </a:lnTo>
                <a:lnTo>
                  <a:pt x="355" y="182"/>
                </a:lnTo>
                <a:close/>
                <a:moveTo>
                  <a:pt x="123" y="248"/>
                </a:moveTo>
                <a:lnTo>
                  <a:pt x="123" y="454"/>
                </a:lnTo>
                <a:lnTo>
                  <a:pt x="298" y="248"/>
                </a:lnTo>
                <a:lnTo>
                  <a:pt x="123" y="248"/>
                </a:lnTo>
                <a:close/>
                <a:moveTo>
                  <a:pt x="355" y="225"/>
                </a:moveTo>
                <a:lnTo>
                  <a:pt x="128" y="494"/>
                </a:lnTo>
                <a:lnTo>
                  <a:pt x="248" y="494"/>
                </a:lnTo>
                <a:lnTo>
                  <a:pt x="248" y="709"/>
                </a:lnTo>
                <a:lnTo>
                  <a:pt x="461" y="709"/>
                </a:lnTo>
                <a:lnTo>
                  <a:pt x="461" y="494"/>
                </a:lnTo>
                <a:lnTo>
                  <a:pt x="581" y="494"/>
                </a:lnTo>
                <a:lnTo>
                  <a:pt x="355" y="225"/>
                </a:lnTo>
                <a:close/>
                <a:moveTo>
                  <a:pt x="584" y="248"/>
                </a:moveTo>
                <a:lnTo>
                  <a:pt x="411" y="248"/>
                </a:lnTo>
                <a:lnTo>
                  <a:pt x="584" y="454"/>
                </a:lnTo>
                <a:lnTo>
                  <a:pt x="584" y="248"/>
                </a:lnTo>
                <a:close/>
              </a:path>
            </a:pathLst>
          </a:custGeom>
          <a:solidFill>
            <a:schemeClr val="tx2"/>
          </a:solidFill>
          <a:ln>
            <a:noFill/>
          </a:ln>
        </p:spPr>
        <p:txBody>
          <a:bodyPr vert="horz" wrap="square" lIns="82305" tIns="41153" rIns="82305" bIns="41153" numCol="1" anchor="t" anchorCtr="0" compatLnSpc="1">
            <a:prstTxWarp prst="textNoShape">
              <a:avLst/>
            </a:prstTxWarp>
          </a:bodyPr>
          <a:lstStyle/>
          <a:p>
            <a:endParaRPr lang="en-US" sz="1600"/>
          </a:p>
        </p:txBody>
      </p:sp>
    </p:spTree>
    <p:extLst>
      <p:ext uri="{BB962C8B-B14F-4D97-AF65-F5344CB8AC3E}">
        <p14:creationId xmlns:p14="http://schemas.microsoft.com/office/powerpoint/2010/main" val="31663391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187" y="1115727"/>
            <a:ext cx="7443626" cy="1242740"/>
          </a:xfrm>
          <a:prstGeom prst="rect">
            <a:avLst/>
          </a:prstGeom>
        </p:spPr>
      </p:pic>
      <p:sp>
        <p:nvSpPr>
          <p:cNvPr id="7" name="Rectangle 6"/>
          <p:cNvSpPr/>
          <p:nvPr/>
        </p:nvSpPr>
        <p:spPr>
          <a:xfrm>
            <a:off x="465029" y="2461783"/>
            <a:ext cx="8140493" cy="1200329"/>
          </a:xfrm>
          <a:prstGeom prst="rect">
            <a:avLst/>
          </a:prstGeom>
        </p:spPr>
        <p:txBody>
          <a:bodyPr wrap="square">
            <a:spAutoFit/>
          </a:bodyPr>
          <a:lstStyle/>
          <a:p>
            <a:pPr lvl="0" algn="ctr"/>
            <a:r>
              <a:rPr lang="en-GB" sz="2400" dirty="0" smtClean="0">
                <a:solidFill>
                  <a:schemeClr val="tx2"/>
                </a:solidFill>
              </a:rPr>
              <a:t>The European </a:t>
            </a:r>
            <a:r>
              <a:rPr lang="en-GB" sz="2400" dirty="0">
                <a:solidFill>
                  <a:schemeClr val="tx2"/>
                </a:solidFill>
              </a:rPr>
              <a:t>trade </a:t>
            </a:r>
            <a:r>
              <a:rPr lang="en-GB" sz="2400" dirty="0" smtClean="0">
                <a:solidFill>
                  <a:schemeClr val="tx2"/>
                </a:solidFill>
              </a:rPr>
              <a:t>association</a:t>
            </a:r>
          </a:p>
          <a:p>
            <a:pPr lvl="0" algn="ctr"/>
            <a:r>
              <a:rPr lang="en-GB" sz="2400" dirty="0" smtClean="0">
                <a:solidFill>
                  <a:schemeClr val="tx2"/>
                </a:solidFill>
              </a:rPr>
              <a:t> for medical </a:t>
            </a:r>
            <a:r>
              <a:rPr lang="en-GB" sz="2400" dirty="0">
                <a:solidFill>
                  <a:schemeClr val="tx2"/>
                </a:solidFill>
              </a:rPr>
              <a:t>technology industries </a:t>
            </a:r>
            <a:endParaRPr lang="en-GB" sz="2400" dirty="0" smtClean="0">
              <a:solidFill>
                <a:schemeClr val="tx2"/>
              </a:solidFill>
            </a:endParaRPr>
          </a:p>
          <a:p>
            <a:pPr lvl="0" algn="ctr"/>
            <a:r>
              <a:rPr lang="en-GB" sz="2400" dirty="0" smtClean="0">
                <a:solidFill>
                  <a:schemeClr val="tx2"/>
                </a:solidFill>
              </a:rPr>
              <a:t>including </a:t>
            </a:r>
            <a:r>
              <a:rPr lang="en-GB" sz="2400" dirty="0">
                <a:solidFill>
                  <a:schemeClr val="tx2"/>
                </a:solidFill>
              </a:rPr>
              <a:t>medical devices, diagnostics and digital health</a:t>
            </a:r>
            <a:r>
              <a:rPr lang="en-GB" sz="2400" dirty="0" smtClean="0">
                <a:solidFill>
                  <a:schemeClr val="tx2"/>
                </a:solidFill>
              </a:rPr>
              <a:t>.</a:t>
            </a:r>
            <a:endParaRPr lang="en-US" sz="2400" dirty="0">
              <a:solidFill>
                <a:schemeClr val="tx2"/>
              </a:solidFill>
            </a:endParaRPr>
          </a:p>
        </p:txBody>
      </p:sp>
      <p:sp>
        <p:nvSpPr>
          <p:cNvPr id="8" name="Freeform 14"/>
          <p:cNvSpPr>
            <a:spLocks noEditPoints="1"/>
          </p:cNvSpPr>
          <p:nvPr/>
        </p:nvSpPr>
        <p:spPr bwMode="black">
          <a:xfrm>
            <a:off x="6344549" y="5554784"/>
            <a:ext cx="508767" cy="508635"/>
          </a:xfrm>
          <a:custGeom>
            <a:avLst/>
            <a:gdLst>
              <a:gd name="T0" fmla="*/ 518 w 709"/>
              <a:gd name="T1" fmla="*/ 343 h 709"/>
              <a:gd name="T2" fmla="*/ 449 w 709"/>
              <a:gd name="T3" fmla="*/ 258 h 709"/>
              <a:gd name="T4" fmla="*/ 362 w 709"/>
              <a:gd name="T5" fmla="*/ 189 h 709"/>
              <a:gd name="T6" fmla="*/ 449 w 709"/>
              <a:gd name="T7" fmla="*/ 0 h 709"/>
              <a:gd name="T8" fmla="*/ 260 w 709"/>
              <a:gd name="T9" fmla="*/ 189 h 709"/>
              <a:gd name="T10" fmla="*/ 345 w 709"/>
              <a:gd name="T11" fmla="*/ 258 h 709"/>
              <a:gd name="T12" fmla="*/ 260 w 709"/>
              <a:gd name="T13" fmla="*/ 343 h 709"/>
              <a:gd name="T14" fmla="*/ 189 w 709"/>
              <a:gd name="T15" fmla="*/ 258 h 709"/>
              <a:gd name="T16" fmla="*/ 0 w 709"/>
              <a:gd name="T17" fmla="*/ 447 h 709"/>
              <a:gd name="T18" fmla="*/ 85 w 709"/>
              <a:gd name="T19" fmla="*/ 520 h 709"/>
              <a:gd name="T20" fmla="*/ 0 w 709"/>
              <a:gd name="T21" fmla="*/ 709 h 709"/>
              <a:gd name="T22" fmla="*/ 189 w 709"/>
              <a:gd name="T23" fmla="*/ 520 h 709"/>
              <a:gd name="T24" fmla="*/ 104 w 709"/>
              <a:gd name="T25" fmla="*/ 447 h 709"/>
              <a:gd name="T26" fmla="*/ 189 w 709"/>
              <a:gd name="T27" fmla="*/ 362 h 709"/>
              <a:gd name="T28" fmla="*/ 260 w 709"/>
              <a:gd name="T29" fmla="*/ 447 h 709"/>
              <a:gd name="T30" fmla="*/ 345 w 709"/>
              <a:gd name="T31" fmla="*/ 520 h 709"/>
              <a:gd name="T32" fmla="*/ 260 w 709"/>
              <a:gd name="T33" fmla="*/ 709 h 709"/>
              <a:gd name="T34" fmla="*/ 449 w 709"/>
              <a:gd name="T35" fmla="*/ 520 h 709"/>
              <a:gd name="T36" fmla="*/ 362 w 709"/>
              <a:gd name="T37" fmla="*/ 447 h 709"/>
              <a:gd name="T38" fmla="*/ 449 w 709"/>
              <a:gd name="T39" fmla="*/ 362 h 709"/>
              <a:gd name="T40" fmla="*/ 518 w 709"/>
              <a:gd name="T41" fmla="*/ 447 h 709"/>
              <a:gd name="T42" fmla="*/ 709 w 709"/>
              <a:gd name="T43" fmla="*/ 258 h 709"/>
              <a:gd name="T44" fmla="*/ 277 w 709"/>
              <a:gd name="T45" fmla="*/ 17 h 709"/>
              <a:gd name="T46" fmla="*/ 433 w 709"/>
              <a:gd name="T47" fmla="*/ 170 h 709"/>
              <a:gd name="T48" fmla="*/ 277 w 709"/>
              <a:gd name="T49" fmla="*/ 17 h 709"/>
              <a:gd name="T50" fmla="*/ 17 w 709"/>
              <a:gd name="T51" fmla="*/ 690 h 709"/>
              <a:gd name="T52" fmla="*/ 173 w 709"/>
              <a:gd name="T53" fmla="*/ 536 h 709"/>
              <a:gd name="T54" fmla="*/ 173 w 709"/>
              <a:gd name="T55" fmla="*/ 430 h 709"/>
              <a:gd name="T56" fmla="*/ 17 w 709"/>
              <a:gd name="T57" fmla="*/ 274 h 709"/>
              <a:gd name="T58" fmla="*/ 173 w 709"/>
              <a:gd name="T59" fmla="*/ 430 h 709"/>
              <a:gd name="T60" fmla="*/ 277 w 709"/>
              <a:gd name="T61" fmla="*/ 690 h 709"/>
              <a:gd name="T62" fmla="*/ 433 w 709"/>
              <a:gd name="T63" fmla="*/ 536 h 709"/>
              <a:gd name="T64" fmla="*/ 433 w 709"/>
              <a:gd name="T65" fmla="*/ 430 h 709"/>
              <a:gd name="T66" fmla="*/ 277 w 709"/>
              <a:gd name="T67" fmla="*/ 274 h 709"/>
              <a:gd name="T68" fmla="*/ 433 w 709"/>
              <a:gd name="T69" fmla="*/ 430 h 709"/>
              <a:gd name="T70" fmla="*/ 536 w 709"/>
              <a:gd name="T71" fmla="*/ 430 h 709"/>
              <a:gd name="T72" fmla="*/ 690 w 709"/>
              <a:gd name="T73" fmla="*/ 274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09" h="709">
                <a:moveTo>
                  <a:pt x="518" y="258"/>
                </a:moveTo>
                <a:lnTo>
                  <a:pt x="518" y="343"/>
                </a:lnTo>
                <a:lnTo>
                  <a:pt x="449" y="343"/>
                </a:lnTo>
                <a:lnTo>
                  <a:pt x="449" y="258"/>
                </a:lnTo>
                <a:lnTo>
                  <a:pt x="362" y="258"/>
                </a:lnTo>
                <a:lnTo>
                  <a:pt x="362" y="189"/>
                </a:lnTo>
                <a:lnTo>
                  <a:pt x="449" y="189"/>
                </a:lnTo>
                <a:lnTo>
                  <a:pt x="449" y="0"/>
                </a:lnTo>
                <a:lnTo>
                  <a:pt x="260" y="0"/>
                </a:lnTo>
                <a:lnTo>
                  <a:pt x="260" y="189"/>
                </a:lnTo>
                <a:lnTo>
                  <a:pt x="345" y="189"/>
                </a:lnTo>
                <a:lnTo>
                  <a:pt x="345" y="258"/>
                </a:lnTo>
                <a:lnTo>
                  <a:pt x="260" y="258"/>
                </a:lnTo>
                <a:lnTo>
                  <a:pt x="260" y="343"/>
                </a:lnTo>
                <a:lnTo>
                  <a:pt x="189" y="343"/>
                </a:lnTo>
                <a:lnTo>
                  <a:pt x="189" y="258"/>
                </a:lnTo>
                <a:lnTo>
                  <a:pt x="0" y="258"/>
                </a:lnTo>
                <a:lnTo>
                  <a:pt x="0" y="447"/>
                </a:lnTo>
                <a:lnTo>
                  <a:pt x="85" y="447"/>
                </a:lnTo>
                <a:lnTo>
                  <a:pt x="85" y="520"/>
                </a:lnTo>
                <a:lnTo>
                  <a:pt x="0" y="520"/>
                </a:lnTo>
                <a:lnTo>
                  <a:pt x="0" y="709"/>
                </a:lnTo>
                <a:lnTo>
                  <a:pt x="189" y="709"/>
                </a:lnTo>
                <a:lnTo>
                  <a:pt x="189" y="520"/>
                </a:lnTo>
                <a:lnTo>
                  <a:pt x="104" y="520"/>
                </a:lnTo>
                <a:lnTo>
                  <a:pt x="104" y="447"/>
                </a:lnTo>
                <a:lnTo>
                  <a:pt x="189" y="447"/>
                </a:lnTo>
                <a:lnTo>
                  <a:pt x="189" y="362"/>
                </a:lnTo>
                <a:lnTo>
                  <a:pt x="260" y="362"/>
                </a:lnTo>
                <a:lnTo>
                  <a:pt x="260" y="447"/>
                </a:lnTo>
                <a:lnTo>
                  <a:pt x="345" y="447"/>
                </a:lnTo>
                <a:lnTo>
                  <a:pt x="345" y="520"/>
                </a:lnTo>
                <a:lnTo>
                  <a:pt x="260" y="520"/>
                </a:lnTo>
                <a:lnTo>
                  <a:pt x="260" y="709"/>
                </a:lnTo>
                <a:lnTo>
                  <a:pt x="449" y="709"/>
                </a:lnTo>
                <a:lnTo>
                  <a:pt x="449" y="520"/>
                </a:lnTo>
                <a:lnTo>
                  <a:pt x="362" y="520"/>
                </a:lnTo>
                <a:lnTo>
                  <a:pt x="362" y="447"/>
                </a:lnTo>
                <a:lnTo>
                  <a:pt x="449" y="447"/>
                </a:lnTo>
                <a:lnTo>
                  <a:pt x="449" y="362"/>
                </a:lnTo>
                <a:lnTo>
                  <a:pt x="518" y="362"/>
                </a:lnTo>
                <a:lnTo>
                  <a:pt x="518" y="447"/>
                </a:lnTo>
                <a:lnTo>
                  <a:pt x="709" y="447"/>
                </a:lnTo>
                <a:lnTo>
                  <a:pt x="709" y="258"/>
                </a:lnTo>
                <a:lnTo>
                  <a:pt x="518" y="258"/>
                </a:lnTo>
                <a:close/>
                <a:moveTo>
                  <a:pt x="277" y="17"/>
                </a:moveTo>
                <a:lnTo>
                  <a:pt x="433" y="17"/>
                </a:lnTo>
                <a:lnTo>
                  <a:pt x="433" y="170"/>
                </a:lnTo>
                <a:lnTo>
                  <a:pt x="277" y="170"/>
                </a:lnTo>
                <a:lnTo>
                  <a:pt x="277" y="17"/>
                </a:lnTo>
                <a:close/>
                <a:moveTo>
                  <a:pt x="173" y="690"/>
                </a:moveTo>
                <a:lnTo>
                  <a:pt x="17" y="690"/>
                </a:lnTo>
                <a:lnTo>
                  <a:pt x="17" y="536"/>
                </a:lnTo>
                <a:lnTo>
                  <a:pt x="173" y="536"/>
                </a:lnTo>
                <a:lnTo>
                  <a:pt x="173" y="690"/>
                </a:lnTo>
                <a:close/>
                <a:moveTo>
                  <a:pt x="173" y="430"/>
                </a:moveTo>
                <a:lnTo>
                  <a:pt x="17" y="430"/>
                </a:lnTo>
                <a:lnTo>
                  <a:pt x="17" y="274"/>
                </a:lnTo>
                <a:lnTo>
                  <a:pt x="173" y="274"/>
                </a:lnTo>
                <a:lnTo>
                  <a:pt x="173" y="430"/>
                </a:lnTo>
                <a:close/>
                <a:moveTo>
                  <a:pt x="433" y="690"/>
                </a:moveTo>
                <a:lnTo>
                  <a:pt x="277" y="690"/>
                </a:lnTo>
                <a:lnTo>
                  <a:pt x="277" y="536"/>
                </a:lnTo>
                <a:lnTo>
                  <a:pt x="433" y="536"/>
                </a:lnTo>
                <a:lnTo>
                  <a:pt x="433" y="690"/>
                </a:lnTo>
                <a:close/>
                <a:moveTo>
                  <a:pt x="433" y="430"/>
                </a:moveTo>
                <a:lnTo>
                  <a:pt x="277" y="430"/>
                </a:lnTo>
                <a:lnTo>
                  <a:pt x="277" y="274"/>
                </a:lnTo>
                <a:lnTo>
                  <a:pt x="433" y="274"/>
                </a:lnTo>
                <a:lnTo>
                  <a:pt x="433" y="430"/>
                </a:lnTo>
                <a:close/>
                <a:moveTo>
                  <a:pt x="690" y="430"/>
                </a:moveTo>
                <a:lnTo>
                  <a:pt x="536" y="430"/>
                </a:lnTo>
                <a:lnTo>
                  <a:pt x="536" y="274"/>
                </a:lnTo>
                <a:lnTo>
                  <a:pt x="690" y="274"/>
                </a:lnTo>
                <a:lnTo>
                  <a:pt x="690" y="430"/>
                </a:ln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b="1" dirty="0"/>
          </a:p>
        </p:txBody>
      </p:sp>
      <p:sp>
        <p:nvSpPr>
          <p:cNvPr id="23" name="Rectangle 22"/>
          <p:cNvSpPr/>
          <p:nvPr/>
        </p:nvSpPr>
        <p:spPr>
          <a:xfrm>
            <a:off x="133566" y="3847829"/>
            <a:ext cx="8846049" cy="237333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900" dirty="0"/>
          </a:p>
        </p:txBody>
      </p:sp>
      <p:sp>
        <p:nvSpPr>
          <p:cNvPr id="12" name="Freeform 62"/>
          <p:cNvSpPr>
            <a:spLocks noEditPoints="1"/>
          </p:cNvSpPr>
          <p:nvPr/>
        </p:nvSpPr>
        <p:spPr bwMode="black">
          <a:xfrm>
            <a:off x="3808993" y="4386027"/>
            <a:ext cx="1055226" cy="1054951"/>
          </a:xfrm>
          <a:custGeom>
            <a:avLst/>
            <a:gdLst>
              <a:gd name="T0" fmla="*/ 189 w 189"/>
              <a:gd name="T1" fmla="*/ 94 h 189"/>
              <a:gd name="T2" fmla="*/ 0 w 189"/>
              <a:gd name="T3" fmla="*/ 94 h 189"/>
              <a:gd name="T4" fmla="*/ 129 w 189"/>
              <a:gd name="T5" fmla="*/ 172 h 189"/>
              <a:gd name="T6" fmla="*/ 124 w 189"/>
              <a:gd name="T7" fmla="*/ 123 h 189"/>
              <a:gd name="T8" fmla="*/ 123 w 189"/>
              <a:gd name="T9" fmla="*/ 84 h 189"/>
              <a:gd name="T10" fmla="*/ 140 w 189"/>
              <a:gd name="T11" fmla="*/ 85 h 189"/>
              <a:gd name="T12" fmla="*/ 152 w 189"/>
              <a:gd name="T13" fmla="*/ 89 h 189"/>
              <a:gd name="T14" fmla="*/ 158 w 189"/>
              <a:gd name="T15" fmla="*/ 84 h 189"/>
              <a:gd name="T16" fmla="*/ 152 w 189"/>
              <a:gd name="T17" fmla="*/ 82 h 189"/>
              <a:gd name="T18" fmla="*/ 146 w 189"/>
              <a:gd name="T19" fmla="*/ 78 h 189"/>
              <a:gd name="T20" fmla="*/ 139 w 189"/>
              <a:gd name="T21" fmla="*/ 74 h 189"/>
              <a:gd name="T22" fmla="*/ 128 w 189"/>
              <a:gd name="T23" fmla="*/ 80 h 189"/>
              <a:gd name="T24" fmla="*/ 121 w 189"/>
              <a:gd name="T25" fmla="*/ 72 h 189"/>
              <a:gd name="T26" fmla="*/ 132 w 189"/>
              <a:gd name="T27" fmla="*/ 59 h 189"/>
              <a:gd name="T28" fmla="*/ 140 w 189"/>
              <a:gd name="T29" fmla="*/ 57 h 189"/>
              <a:gd name="T30" fmla="*/ 149 w 189"/>
              <a:gd name="T31" fmla="*/ 52 h 189"/>
              <a:gd name="T32" fmla="*/ 148 w 189"/>
              <a:gd name="T33" fmla="*/ 44 h 189"/>
              <a:gd name="T34" fmla="*/ 144 w 189"/>
              <a:gd name="T35" fmla="*/ 46 h 189"/>
              <a:gd name="T36" fmla="*/ 138 w 189"/>
              <a:gd name="T37" fmla="*/ 48 h 189"/>
              <a:gd name="T38" fmla="*/ 147 w 189"/>
              <a:gd name="T39" fmla="*/ 28 h 189"/>
              <a:gd name="T40" fmla="*/ 108 w 189"/>
              <a:gd name="T41" fmla="*/ 11 h 189"/>
              <a:gd name="T42" fmla="*/ 90 w 189"/>
              <a:gd name="T43" fmla="*/ 43 h 189"/>
              <a:gd name="T44" fmla="*/ 78 w 189"/>
              <a:gd name="T45" fmla="*/ 21 h 189"/>
              <a:gd name="T46" fmla="*/ 69 w 189"/>
              <a:gd name="T47" fmla="*/ 13 h 189"/>
              <a:gd name="T48" fmla="*/ 60 w 189"/>
              <a:gd name="T49" fmla="*/ 23 h 189"/>
              <a:gd name="T50" fmla="*/ 72 w 189"/>
              <a:gd name="T51" fmla="*/ 43 h 189"/>
              <a:gd name="T52" fmla="*/ 59 w 189"/>
              <a:gd name="T53" fmla="*/ 31 h 189"/>
              <a:gd name="T54" fmla="*/ 44 w 189"/>
              <a:gd name="T55" fmla="*/ 49 h 189"/>
              <a:gd name="T56" fmla="*/ 57 w 189"/>
              <a:gd name="T57" fmla="*/ 47 h 189"/>
              <a:gd name="T58" fmla="*/ 73 w 189"/>
              <a:gd name="T59" fmla="*/ 70 h 189"/>
              <a:gd name="T60" fmla="*/ 47 w 189"/>
              <a:gd name="T61" fmla="*/ 100 h 189"/>
              <a:gd name="T62" fmla="*/ 31 w 189"/>
              <a:gd name="T63" fmla="*/ 97 h 189"/>
              <a:gd name="T64" fmla="*/ 40 w 189"/>
              <a:gd name="T65" fmla="*/ 103 h 189"/>
              <a:gd name="T66" fmla="*/ 42 w 189"/>
              <a:gd name="T67" fmla="*/ 116 h 189"/>
              <a:gd name="T68" fmla="*/ 81 w 189"/>
              <a:gd name="T69" fmla="*/ 132 h 189"/>
              <a:gd name="T70" fmla="*/ 67 w 189"/>
              <a:gd name="T71" fmla="*/ 175 h 189"/>
              <a:gd name="T72" fmla="*/ 129 w 189"/>
              <a:gd name="T73" fmla="*/ 172 h 189"/>
              <a:gd name="T74" fmla="*/ 172 w 189"/>
              <a:gd name="T75" fmla="*/ 115 h 189"/>
              <a:gd name="T76" fmla="*/ 172 w 189"/>
              <a:gd name="T77" fmla="*/ 118 h 189"/>
              <a:gd name="T78" fmla="*/ 177 w 189"/>
              <a:gd name="T79" fmla="*/ 114 h 189"/>
              <a:gd name="T80" fmla="*/ 156 w 189"/>
              <a:gd name="T81" fmla="*/ 152 h 189"/>
              <a:gd name="T82" fmla="*/ 52 w 189"/>
              <a:gd name="T83" fmla="*/ 168 h 189"/>
              <a:gd name="T84" fmla="*/ 47 w 189"/>
              <a:gd name="T85" fmla="*/ 126 h 189"/>
              <a:gd name="T86" fmla="*/ 42 w 189"/>
              <a:gd name="T87" fmla="*/ 121 h 189"/>
              <a:gd name="T88" fmla="*/ 20 w 189"/>
              <a:gd name="T89" fmla="*/ 103 h 189"/>
              <a:gd name="T90" fmla="*/ 9 w 189"/>
              <a:gd name="T91" fmla="*/ 94 h 189"/>
              <a:gd name="T92" fmla="*/ 108 w 189"/>
              <a:gd name="T93" fmla="*/ 41 h 189"/>
              <a:gd name="T94" fmla="*/ 108 w 189"/>
              <a:gd name="T95" fmla="*/ 41 h 189"/>
              <a:gd name="T96" fmla="*/ 129 w 189"/>
              <a:gd name="T97" fmla="*/ 58 h 189"/>
              <a:gd name="T98" fmla="*/ 125 w 189"/>
              <a:gd name="T99" fmla="*/ 49 h 189"/>
              <a:gd name="T100" fmla="*/ 160 w 189"/>
              <a:gd name="T101" fmla="*/ 69 h 189"/>
              <a:gd name="T102" fmla="*/ 158 w 189"/>
              <a:gd name="T103" fmla="*/ 77 h 189"/>
              <a:gd name="T104" fmla="*/ 59 w 189"/>
              <a:gd name="T105" fmla="*/ 106 h 189"/>
              <a:gd name="T106" fmla="*/ 46 w 189"/>
              <a:gd name="T107" fmla="*/ 10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9" h="189">
                <a:moveTo>
                  <a:pt x="94" y="0"/>
                </a:moveTo>
                <a:cubicBezTo>
                  <a:pt x="146" y="0"/>
                  <a:pt x="189" y="42"/>
                  <a:pt x="189" y="94"/>
                </a:cubicBezTo>
                <a:cubicBezTo>
                  <a:pt x="189" y="147"/>
                  <a:pt x="146" y="189"/>
                  <a:pt x="94" y="189"/>
                </a:cubicBezTo>
                <a:cubicBezTo>
                  <a:pt x="42" y="189"/>
                  <a:pt x="0" y="147"/>
                  <a:pt x="0" y="94"/>
                </a:cubicBezTo>
                <a:cubicBezTo>
                  <a:pt x="0" y="42"/>
                  <a:pt x="42" y="0"/>
                  <a:pt x="94" y="0"/>
                </a:cubicBezTo>
                <a:close/>
                <a:moveTo>
                  <a:pt x="129" y="172"/>
                </a:moveTo>
                <a:cubicBezTo>
                  <a:pt x="126" y="156"/>
                  <a:pt x="135" y="129"/>
                  <a:pt x="130" y="124"/>
                </a:cubicBezTo>
                <a:cubicBezTo>
                  <a:pt x="128" y="123"/>
                  <a:pt x="126" y="122"/>
                  <a:pt x="124" y="123"/>
                </a:cubicBezTo>
                <a:cubicBezTo>
                  <a:pt x="120" y="124"/>
                  <a:pt x="116" y="126"/>
                  <a:pt x="113" y="125"/>
                </a:cubicBezTo>
                <a:cubicBezTo>
                  <a:pt x="96" y="117"/>
                  <a:pt x="106" y="90"/>
                  <a:pt x="123" y="84"/>
                </a:cubicBezTo>
                <a:cubicBezTo>
                  <a:pt x="126" y="83"/>
                  <a:pt x="129" y="83"/>
                  <a:pt x="132" y="83"/>
                </a:cubicBezTo>
                <a:cubicBezTo>
                  <a:pt x="137" y="82"/>
                  <a:pt x="140" y="82"/>
                  <a:pt x="140" y="85"/>
                </a:cubicBezTo>
                <a:cubicBezTo>
                  <a:pt x="140" y="89"/>
                  <a:pt x="148" y="92"/>
                  <a:pt x="150" y="92"/>
                </a:cubicBezTo>
                <a:cubicBezTo>
                  <a:pt x="151" y="92"/>
                  <a:pt x="151" y="89"/>
                  <a:pt x="152" y="89"/>
                </a:cubicBezTo>
                <a:cubicBezTo>
                  <a:pt x="159" y="89"/>
                  <a:pt x="164" y="93"/>
                  <a:pt x="165" y="90"/>
                </a:cubicBezTo>
                <a:cubicBezTo>
                  <a:pt x="167" y="80"/>
                  <a:pt x="166" y="85"/>
                  <a:pt x="158" y="84"/>
                </a:cubicBezTo>
                <a:cubicBezTo>
                  <a:pt x="155" y="83"/>
                  <a:pt x="157" y="78"/>
                  <a:pt x="154" y="78"/>
                </a:cubicBezTo>
                <a:cubicBezTo>
                  <a:pt x="152" y="77"/>
                  <a:pt x="155" y="84"/>
                  <a:pt x="152" y="82"/>
                </a:cubicBezTo>
                <a:cubicBezTo>
                  <a:pt x="148" y="79"/>
                  <a:pt x="146" y="72"/>
                  <a:pt x="142" y="71"/>
                </a:cubicBezTo>
                <a:cubicBezTo>
                  <a:pt x="137" y="70"/>
                  <a:pt x="145" y="75"/>
                  <a:pt x="146" y="78"/>
                </a:cubicBezTo>
                <a:cubicBezTo>
                  <a:pt x="147" y="81"/>
                  <a:pt x="143" y="85"/>
                  <a:pt x="141" y="82"/>
                </a:cubicBezTo>
                <a:cubicBezTo>
                  <a:pt x="140" y="81"/>
                  <a:pt x="145" y="78"/>
                  <a:pt x="139" y="74"/>
                </a:cubicBezTo>
                <a:cubicBezTo>
                  <a:pt x="138" y="72"/>
                  <a:pt x="135" y="72"/>
                  <a:pt x="133" y="74"/>
                </a:cubicBezTo>
                <a:cubicBezTo>
                  <a:pt x="130" y="77"/>
                  <a:pt x="129" y="80"/>
                  <a:pt x="128" y="80"/>
                </a:cubicBezTo>
                <a:cubicBezTo>
                  <a:pt x="125" y="82"/>
                  <a:pt x="123" y="82"/>
                  <a:pt x="120" y="81"/>
                </a:cubicBezTo>
                <a:cubicBezTo>
                  <a:pt x="116" y="80"/>
                  <a:pt x="117" y="71"/>
                  <a:pt x="121" y="72"/>
                </a:cubicBezTo>
                <a:cubicBezTo>
                  <a:pt x="133" y="75"/>
                  <a:pt x="122" y="68"/>
                  <a:pt x="125" y="66"/>
                </a:cubicBezTo>
                <a:cubicBezTo>
                  <a:pt x="126" y="65"/>
                  <a:pt x="130" y="62"/>
                  <a:pt x="132" y="59"/>
                </a:cubicBezTo>
                <a:cubicBezTo>
                  <a:pt x="134" y="57"/>
                  <a:pt x="133" y="51"/>
                  <a:pt x="137" y="52"/>
                </a:cubicBezTo>
                <a:cubicBezTo>
                  <a:pt x="139" y="52"/>
                  <a:pt x="138" y="56"/>
                  <a:pt x="140" y="57"/>
                </a:cubicBezTo>
                <a:cubicBezTo>
                  <a:pt x="141" y="58"/>
                  <a:pt x="144" y="57"/>
                  <a:pt x="146" y="57"/>
                </a:cubicBezTo>
                <a:cubicBezTo>
                  <a:pt x="149" y="57"/>
                  <a:pt x="149" y="55"/>
                  <a:pt x="149" y="52"/>
                </a:cubicBezTo>
                <a:cubicBezTo>
                  <a:pt x="149" y="48"/>
                  <a:pt x="156" y="49"/>
                  <a:pt x="156" y="47"/>
                </a:cubicBezTo>
                <a:cubicBezTo>
                  <a:pt x="155" y="44"/>
                  <a:pt x="148" y="48"/>
                  <a:pt x="148" y="44"/>
                </a:cubicBezTo>
                <a:cubicBezTo>
                  <a:pt x="148" y="39"/>
                  <a:pt x="154" y="38"/>
                  <a:pt x="150" y="37"/>
                </a:cubicBezTo>
                <a:cubicBezTo>
                  <a:pt x="147" y="36"/>
                  <a:pt x="143" y="39"/>
                  <a:pt x="144" y="46"/>
                </a:cubicBezTo>
                <a:cubicBezTo>
                  <a:pt x="145" y="53"/>
                  <a:pt x="146" y="56"/>
                  <a:pt x="141" y="54"/>
                </a:cubicBezTo>
                <a:cubicBezTo>
                  <a:pt x="137" y="51"/>
                  <a:pt x="142" y="46"/>
                  <a:pt x="138" y="48"/>
                </a:cubicBezTo>
                <a:cubicBezTo>
                  <a:pt x="135" y="50"/>
                  <a:pt x="133" y="51"/>
                  <a:pt x="133" y="46"/>
                </a:cubicBezTo>
                <a:cubicBezTo>
                  <a:pt x="133" y="42"/>
                  <a:pt x="141" y="30"/>
                  <a:pt x="147" y="28"/>
                </a:cubicBezTo>
                <a:cubicBezTo>
                  <a:pt x="136" y="19"/>
                  <a:pt x="123" y="13"/>
                  <a:pt x="108" y="11"/>
                </a:cubicBezTo>
                <a:cubicBezTo>
                  <a:pt x="108" y="11"/>
                  <a:pt x="108" y="11"/>
                  <a:pt x="108" y="11"/>
                </a:cubicBezTo>
                <a:cubicBezTo>
                  <a:pt x="108" y="19"/>
                  <a:pt x="108" y="24"/>
                  <a:pt x="107" y="28"/>
                </a:cubicBezTo>
                <a:cubicBezTo>
                  <a:pt x="107" y="33"/>
                  <a:pt x="92" y="34"/>
                  <a:pt x="90" y="43"/>
                </a:cubicBezTo>
                <a:cubicBezTo>
                  <a:pt x="88" y="51"/>
                  <a:pt x="85" y="46"/>
                  <a:pt x="80" y="40"/>
                </a:cubicBezTo>
                <a:cubicBezTo>
                  <a:pt x="75" y="34"/>
                  <a:pt x="81" y="26"/>
                  <a:pt x="78" y="21"/>
                </a:cubicBezTo>
                <a:cubicBezTo>
                  <a:pt x="76" y="16"/>
                  <a:pt x="67" y="23"/>
                  <a:pt x="67" y="18"/>
                </a:cubicBezTo>
                <a:cubicBezTo>
                  <a:pt x="67" y="16"/>
                  <a:pt x="69" y="14"/>
                  <a:pt x="69" y="13"/>
                </a:cubicBezTo>
                <a:cubicBezTo>
                  <a:pt x="68" y="14"/>
                  <a:pt x="67" y="14"/>
                  <a:pt x="66" y="14"/>
                </a:cubicBezTo>
                <a:cubicBezTo>
                  <a:pt x="63" y="16"/>
                  <a:pt x="61" y="22"/>
                  <a:pt x="60" y="23"/>
                </a:cubicBezTo>
                <a:cubicBezTo>
                  <a:pt x="57" y="27"/>
                  <a:pt x="64" y="26"/>
                  <a:pt x="67" y="30"/>
                </a:cubicBezTo>
                <a:cubicBezTo>
                  <a:pt x="71" y="36"/>
                  <a:pt x="74" y="40"/>
                  <a:pt x="72" y="43"/>
                </a:cubicBezTo>
                <a:cubicBezTo>
                  <a:pt x="71" y="46"/>
                  <a:pt x="59" y="43"/>
                  <a:pt x="61" y="38"/>
                </a:cubicBezTo>
                <a:cubicBezTo>
                  <a:pt x="64" y="33"/>
                  <a:pt x="62" y="32"/>
                  <a:pt x="59" y="31"/>
                </a:cubicBezTo>
                <a:cubicBezTo>
                  <a:pt x="56" y="31"/>
                  <a:pt x="56" y="35"/>
                  <a:pt x="56" y="40"/>
                </a:cubicBezTo>
                <a:cubicBezTo>
                  <a:pt x="56" y="44"/>
                  <a:pt x="48" y="45"/>
                  <a:pt x="44" y="49"/>
                </a:cubicBezTo>
                <a:cubicBezTo>
                  <a:pt x="40" y="54"/>
                  <a:pt x="47" y="58"/>
                  <a:pt x="53" y="60"/>
                </a:cubicBezTo>
                <a:cubicBezTo>
                  <a:pt x="59" y="62"/>
                  <a:pt x="55" y="52"/>
                  <a:pt x="57" y="47"/>
                </a:cubicBezTo>
                <a:cubicBezTo>
                  <a:pt x="59" y="40"/>
                  <a:pt x="66" y="46"/>
                  <a:pt x="71" y="52"/>
                </a:cubicBezTo>
                <a:cubicBezTo>
                  <a:pt x="75" y="58"/>
                  <a:pt x="82" y="66"/>
                  <a:pt x="73" y="70"/>
                </a:cubicBezTo>
                <a:cubicBezTo>
                  <a:pt x="58" y="76"/>
                  <a:pt x="52" y="83"/>
                  <a:pt x="49" y="89"/>
                </a:cubicBezTo>
                <a:cubicBezTo>
                  <a:pt x="46" y="95"/>
                  <a:pt x="49" y="98"/>
                  <a:pt x="47" y="100"/>
                </a:cubicBezTo>
                <a:cubicBezTo>
                  <a:pt x="45" y="102"/>
                  <a:pt x="45" y="99"/>
                  <a:pt x="43" y="94"/>
                </a:cubicBezTo>
                <a:cubicBezTo>
                  <a:pt x="41" y="91"/>
                  <a:pt x="34" y="91"/>
                  <a:pt x="31" y="97"/>
                </a:cubicBezTo>
                <a:cubicBezTo>
                  <a:pt x="29" y="98"/>
                  <a:pt x="29" y="101"/>
                  <a:pt x="29" y="104"/>
                </a:cubicBezTo>
                <a:cubicBezTo>
                  <a:pt x="29" y="114"/>
                  <a:pt x="36" y="101"/>
                  <a:pt x="40" y="103"/>
                </a:cubicBezTo>
                <a:cubicBezTo>
                  <a:pt x="45" y="104"/>
                  <a:pt x="36" y="105"/>
                  <a:pt x="37" y="109"/>
                </a:cubicBezTo>
                <a:cubicBezTo>
                  <a:pt x="38" y="113"/>
                  <a:pt x="44" y="107"/>
                  <a:pt x="42" y="116"/>
                </a:cubicBezTo>
                <a:cubicBezTo>
                  <a:pt x="41" y="121"/>
                  <a:pt x="49" y="117"/>
                  <a:pt x="54" y="115"/>
                </a:cubicBezTo>
                <a:cubicBezTo>
                  <a:pt x="65" y="111"/>
                  <a:pt x="73" y="129"/>
                  <a:pt x="81" y="132"/>
                </a:cubicBezTo>
                <a:cubicBezTo>
                  <a:pt x="90" y="135"/>
                  <a:pt x="93" y="137"/>
                  <a:pt x="91" y="141"/>
                </a:cubicBezTo>
                <a:cubicBezTo>
                  <a:pt x="85" y="153"/>
                  <a:pt x="73" y="161"/>
                  <a:pt x="67" y="175"/>
                </a:cubicBezTo>
                <a:cubicBezTo>
                  <a:pt x="75" y="178"/>
                  <a:pt x="85" y="179"/>
                  <a:pt x="94" y="179"/>
                </a:cubicBezTo>
                <a:cubicBezTo>
                  <a:pt x="107" y="179"/>
                  <a:pt x="118" y="177"/>
                  <a:pt x="129" y="172"/>
                </a:cubicBezTo>
                <a:close/>
                <a:moveTo>
                  <a:pt x="177" y="114"/>
                </a:moveTo>
                <a:cubicBezTo>
                  <a:pt x="175" y="114"/>
                  <a:pt x="173" y="115"/>
                  <a:pt x="172" y="115"/>
                </a:cubicBezTo>
                <a:cubicBezTo>
                  <a:pt x="167" y="113"/>
                  <a:pt x="170" y="93"/>
                  <a:pt x="163" y="94"/>
                </a:cubicBezTo>
                <a:cubicBezTo>
                  <a:pt x="160" y="95"/>
                  <a:pt x="165" y="110"/>
                  <a:pt x="172" y="118"/>
                </a:cubicBezTo>
                <a:cubicBezTo>
                  <a:pt x="173" y="119"/>
                  <a:pt x="174" y="118"/>
                  <a:pt x="176" y="118"/>
                </a:cubicBezTo>
                <a:cubicBezTo>
                  <a:pt x="176" y="117"/>
                  <a:pt x="177" y="115"/>
                  <a:pt x="177" y="114"/>
                </a:cubicBezTo>
                <a:close/>
                <a:moveTo>
                  <a:pt x="172" y="128"/>
                </a:moveTo>
                <a:cubicBezTo>
                  <a:pt x="164" y="126"/>
                  <a:pt x="158" y="144"/>
                  <a:pt x="156" y="152"/>
                </a:cubicBezTo>
                <a:cubicBezTo>
                  <a:pt x="163" y="145"/>
                  <a:pt x="168" y="137"/>
                  <a:pt x="172" y="128"/>
                </a:cubicBezTo>
                <a:close/>
                <a:moveTo>
                  <a:pt x="52" y="168"/>
                </a:moveTo>
                <a:cubicBezTo>
                  <a:pt x="53" y="160"/>
                  <a:pt x="54" y="151"/>
                  <a:pt x="52" y="150"/>
                </a:cubicBezTo>
                <a:cubicBezTo>
                  <a:pt x="45" y="144"/>
                  <a:pt x="40" y="135"/>
                  <a:pt x="47" y="126"/>
                </a:cubicBezTo>
                <a:cubicBezTo>
                  <a:pt x="48" y="125"/>
                  <a:pt x="49" y="124"/>
                  <a:pt x="49" y="122"/>
                </a:cubicBezTo>
                <a:cubicBezTo>
                  <a:pt x="50" y="119"/>
                  <a:pt x="47" y="121"/>
                  <a:pt x="42" y="121"/>
                </a:cubicBezTo>
                <a:cubicBezTo>
                  <a:pt x="37" y="121"/>
                  <a:pt x="41" y="113"/>
                  <a:pt x="31" y="112"/>
                </a:cubicBezTo>
                <a:cubicBezTo>
                  <a:pt x="21" y="111"/>
                  <a:pt x="21" y="109"/>
                  <a:pt x="20" y="103"/>
                </a:cubicBezTo>
                <a:cubicBezTo>
                  <a:pt x="20" y="97"/>
                  <a:pt x="14" y="91"/>
                  <a:pt x="9" y="90"/>
                </a:cubicBezTo>
                <a:cubicBezTo>
                  <a:pt x="9" y="91"/>
                  <a:pt x="9" y="93"/>
                  <a:pt x="9" y="94"/>
                </a:cubicBezTo>
                <a:cubicBezTo>
                  <a:pt x="9" y="126"/>
                  <a:pt x="27" y="154"/>
                  <a:pt x="52" y="168"/>
                </a:cubicBezTo>
                <a:close/>
                <a:moveTo>
                  <a:pt x="108" y="41"/>
                </a:moveTo>
                <a:cubicBezTo>
                  <a:pt x="112" y="43"/>
                  <a:pt x="116" y="40"/>
                  <a:pt x="115" y="37"/>
                </a:cubicBezTo>
                <a:cubicBezTo>
                  <a:pt x="112" y="32"/>
                  <a:pt x="103" y="35"/>
                  <a:pt x="108" y="41"/>
                </a:cubicBezTo>
                <a:close/>
                <a:moveTo>
                  <a:pt x="125" y="49"/>
                </a:moveTo>
                <a:cubicBezTo>
                  <a:pt x="128" y="49"/>
                  <a:pt x="130" y="55"/>
                  <a:pt x="129" y="58"/>
                </a:cubicBezTo>
                <a:cubicBezTo>
                  <a:pt x="127" y="64"/>
                  <a:pt x="122" y="60"/>
                  <a:pt x="121" y="56"/>
                </a:cubicBezTo>
                <a:cubicBezTo>
                  <a:pt x="121" y="52"/>
                  <a:pt x="122" y="49"/>
                  <a:pt x="125" y="49"/>
                </a:cubicBezTo>
                <a:close/>
                <a:moveTo>
                  <a:pt x="158" y="77"/>
                </a:moveTo>
                <a:cubicBezTo>
                  <a:pt x="155" y="74"/>
                  <a:pt x="156" y="70"/>
                  <a:pt x="160" y="69"/>
                </a:cubicBezTo>
                <a:cubicBezTo>
                  <a:pt x="167" y="68"/>
                  <a:pt x="176" y="75"/>
                  <a:pt x="170" y="77"/>
                </a:cubicBezTo>
                <a:cubicBezTo>
                  <a:pt x="167" y="78"/>
                  <a:pt x="162" y="78"/>
                  <a:pt x="158" y="77"/>
                </a:cubicBezTo>
                <a:close/>
                <a:moveTo>
                  <a:pt x="46" y="102"/>
                </a:moveTo>
                <a:cubicBezTo>
                  <a:pt x="49" y="102"/>
                  <a:pt x="57" y="104"/>
                  <a:pt x="59" y="106"/>
                </a:cubicBezTo>
                <a:cubicBezTo>
                  <a:pt x="61" y="109"/>
                  <a:pt x="53" y="108"/>
                  <a:pt x="48" y="106"/>
                </a:cubicBezTo>
                <a:cubicBezTo>
                  <a:pt x="45" y="105"/>
                  <a:pt x="43" y="103"/>
                  <a:pt x="46" y="102"/>
                </a:cubicBezTo>
                <a:close/>
              </a:path>
            </a:pathLst>
          </a:custGeom>
          <a:solidFill>
            <a:schemeClr val="accent2"/>
          </a:solidFill>
          <a:ln>
            <a:noFill/>
          </a:ln>
        </p:spPr>
        <p:txBody>
          <a:bodyPr vert="horz" wrap="square" lIns="82305" tIns="41153" rIns="82305" bIns="41153" numCol="1" anchor="t" anchorCtr="0" compatLnSpc="1">
            <a:prstTxWarp prst="textNoShape">
              <a:avLst/>
            </a:prstTxWarp>
          </a:bodyPr>
          <a:lstStyle/>
          <a:p>
            <a:endParaRPr lang="en-US" sz="1600"/>
          </a:p>
        </p:txBody>
      </p:sp>
      <p:sp>
        <p:nvSpPr>
          <p:cNvPr id="18" name="Rectangle 17"/>
          <p:cNvSpPr/>
          <p:nvPr/>
        </p:nvSpPr>
        <p:spPr>
          <a:xfrm>
            <a:off x="3162420" y="5512895"/>
            <a:ext cx="2400180" cy="707886"/>
          </a:xfrm>
          <a:prstGeom prst="rect">
            <a:avLst/>
          </a:prstGeom>
        </p:spPr>
        <p:txBody>
          <a:bodyPr wrap="square">
            <a:spAutoFit/>
          </a:bodyPr>
          <a:lstStyle/>
          <a:p>
            <a:pPr algn="ctr"/>
            <a:r>
              <a:rPr lang="en-GB" sz="2000" dirty="0" smtClean="0">
                <a:solidFill>
                  <a:schemeClr val="tx2"/>
                </a:solidFill>
              </a:rPr>
              <a:t>110 + multinational</a:t>
            </a:r>
          </a:p>
          <a:p>
            <a:pPr algn="ctr"/>
            <a:r>
              <a:rPr lang="en-GB" sz="2000" dirty="0" smtClean="0">
                <a:solidFill>
                  <a:schemeClr val="tx2"/>
                </a:solidFill>
              </a:rPr>
              <a:t>Corporations* </a:t>
            </a:r>
            <a:endParaRPr lang="en-GB" sz="2000" dirty="0"/>
          </a:p>
        </p:txBody>
      </p:sp>
      <p:sp>
        <p:nvSpPr>
          <p:cNvPr id="19" name="Rectangle 18"/>
          <p:cNvSpPr/>
          <p:nvPr/>
        </p:nvSpPr>
        <p:spPr>
          <a:xfrm>
            <a:off x="5928183" y="5488488"/>
            <a:ext cx="2938410" cy="707886"/>
          </a:xfrm>
          <a:prstGeom prst="rect">
            <a:avLst/>
          </a:prstGeom>
        </p:spPr>
        <p:txBody>
          <a:bodyPr wrap="square">
            <a:spAutoFit/>
          </a:bodyPr>
          <a:lstStyle/>
          <a:p>
            <a:pPr algn="ctr"/>
            <a:r>
              <a:rPr lang="en-GB" sz="2000" dirty="0" smtClean="0">
                <a:solidFill>
                  <a:schemeClr val="tx2"/>
                </a:solidFill>
              </a:rPr>
              <a:t>45+  </a:t>
            </a:r>
            <a:r>
              <a:rPr lang="en-GB" sz="2000" dirty="0">
                <a:solidFill>
                  <a:schemeClr val="tx2"/>
                </a:solidFill>
              </a:rPr>
              <a:t>medical technology </a:t>
            </a:r>
            <a:r>
              <a:rPr lang="en-GB" sz="2000" dirty="0" smtClean="0">
                <a:solidFill>
                  <a:schemeClr val="tx2"/>
                </a:solidFill>
              </a:rPr>
              <a:t>associations</a:t>
            </a:r>
            <a:endParaRPr lang="en-GB" sz="2000" dirty="0"/>
          </a:p>
        </p:txBody>
      </p:sp>
      <p:sp>
        <p:nvSpPr>
          <p:cNvPr id="20" name="Rectangle 19"/>
          <p:cNvSpPr/>
          <p:nvPr/>
        </p:nvSpPr>
        <p:spPr>
          <a:xfrm>
            <a:off x="465028" y="4893868"/>
            <a:ext cx="2164567" cy="461665"/>
          </a:xfrm>
          <a:prstGeom prst="rect">
            <a:avLst/>
          </a:prstGeom>
          <a:solidFill>
            <a:schemeClr val="tx2"/>
          </a:solidFill>
        </p:spPr>
        <p:txBody>
          <a:bodyPr wrap="none">
            <a:spAutoFit/>
          </a:bodyPr>
          <a:lstStyle/>
          <a:p>
            <a:pPr lvl="0" algn="ctr"/>
            <a:r>
              <a:rPr lang="en-GB" sz="2400" b="1" u="sng" dirty="0"/>
              <a:t>OUR MEMBERS</a:t>
            </a:r>
          </a:p>
        </p:txBody>
      </p:sp>
      <p:sp>
        <p:nvSpPr>
          <p:cNvPr id="22" name="Freeform 73"/>
          <p:cNvSpPr>
            <a:spLocks noEditPoints="1"/>
          </p:cNvSpPr>
          <p:nvPr/>
        </p:nvSpPr>
        <p:spPr bwMode="black">
          <a:xfrm>
            <a:off x="6997731" y="4386025"/>
            <a:ext cx="1004288" cy="969507"/>
          </a:xfrm>
          <a:custGeom>
            <a:avLst/>
            <a:gdLst>
              <a:gd name="T0" fmla="*/ 1799 w 2278"/>
              <a:gd name="T1" fmla="*/ 879 h 2201"/>
              <a:gd name="T2" fmla="*/ 1711 w 2278"/>
              <a:gd name="T3" fmla="*/ 335 h 2201"/>
              <a:gd name="T4" fmla="*/ 1363 w 2278"/>
              <a:gd name="T5" fmla="*/ 315 h 2201"/>
              <a:gd name="T6" fmla="*/ 1068 w 2278"/>
              <a:gd name="T7" fmla="*/ 0 h 2201"/>
              <a:gd name="T8" fmla="*/ 810 w 2278"/>
              <a:gd name="T9" fmla="*/ 412 h 2201"/>
              <a:gd name="T10" fmla="*/ 408 w 2278"/>
              <a:gd name="T11" fmla="*/ 325 h 2201"/>
              <a:gd name="T12" fmla="*/ 246 w 2278"/>
              <a:gd name="T13" fmla="*/ 841 h 2201"/>
              <a:gd name="T14" fmla="*/ 0 w 2278"/>
              <a:gd name="T15" fmla="*/ 1138 h 2201"/>
              <a:gd name="T16" fmla="*/ 338 w 2278"/>
              <a:gd name="T17" fmla="*/ 1396 h 2201"/>
              <a:gd name="T18" fmla="*/ 166 w 2278"/>
              <a:gd name="T19" fmla="*/ 1885 h 2201"/>
              <a:gd name="T20" fmla="*/ 769 w 2278"/>
              <a:gd name="T21" fmla="*/ 1966 h 2201"/>
              <a:gd name="T22" fmla="*/ 1053 w 2278"/>
              <a:gd name="T23" fmla="*/ 2200 h 2201"/>
              <a:gd name="T24" fmla="*/ 1081 w 2278"/>
              <a:gd name="T25" fmla="*/ 2201 h 2201"/>
              <a:gd name="T26" fmla="*/ 1184 w 2278"/>
              <a:gd name="T27" fmla="*/ 1949 h 2201"/>
              <a:gd name="T28" fmla="*/ 1666 w 2278"/>
              <a:gd name="T29" fmla="*/ 1872 h 2201"/>
              <a:gd name="T30" fmla="*/ 1874 w 2278"/>
              <a:gd name="T31" fmla="*/ 1743 h 2201"/>
              <a:gd name="T32" fmla="*/ 2060 w 2278"/>
              <a:gd name="T33" fmla="*/ 1273 h 2201"/>
              <a:gd name="T34" fmla="*/ 1940 w 2278"/>
              <a:gd name="T35" fmla="*/ 1369 h 2201"/>
              <a:gd name="T36" fmla="*/ 1385 w 2278"/>
              <a:gd name="T37" fmla="*/ 1279 h 2201"/>
              <a:gd name="T38" fmla="*/ 1837 w 2278"/>
              <a:gd name="T39" fmla="*/ 1733 h 2201"/>
              <a:gd name="T40" fmla="*/ 1302 w 2278"/>
              <a:gd name="T41" fmla="*/ 1393 h 2201"/>
              <a:gd name="T42" fmla="*/ 1433 w 2278"/>
              <a:gd name="T43" fmla="*/ 1759 h 2201"/>
              <a:gd name="T44" fmla="*/ 1193 w 2278"/>
              <a:gd name="T45" fmla="*/ 1461 h 2201"/>
              <a:gd name="T46" fmla="*/ 1156 w 2278"/>
              <a:gd name="T47" fmla="*/ 1924 h 2201"/>
              <a:gd name="T48" fmla="*/ 1053 w 2278"/>
              <a:gd name="T49" fmla="*/ 1484 h 2201"/>
              <a:gd name="T50" fmla="*/ 878 w 2278"/>
              <a:gd name="T51" fmla="*/ 1857 h 2201"/>
              <a:gd name="T52" fmla="*/ 804 w 2278"/>
              <a:gd name="T53" fmla="*/ 1753 h 2201"/>
              <a:gd name="T54" fmla="*/ 438 w 2278"/>
              <a:gd name="T55" fmla="*/ 1789 h 2201"/>
              <a:gd name="T56" fmla="*/ 369 w 2278"/>
              <a:gd name="T57" fmla="*/ 1741 h 2201"/>
              <a:gd name="T58" fmla="*/ 551 w 2278"/>
              <a:gd name="T59" fmla="*/ 1362 h 2201"/>
              <a:gd name="T60" fmla="*/ 447 w 2278"/>
              <a:gd name="T61" fmla="*/ 1287 h 2201"/>
              <a:gd name="T62" fmla="*/ 723 w 2278"/>
              <a:gd name="T63" fmla="*/ 1153 h 2201"/>
              <a:gd name="T64" fmla="*/ 253 w 2278"/>
              <a:gd name="T65" fmla="*/ 1023 h 2201"/>
              <a:gd name="T66" fmla="*/ 745 w 2278"/>
              <a:gd name="T67" fmla="*/ 1014 h 2201"/>
              <a:gd name="T68" fmla="*/ 386 w 2278"/>
              <a:gd name="T69" fmla="*/ 736 h 2201"/>
              <a:gd name="T70" fmla="*/ 813 w 2278"/>
              <a:gd name="T71" fmla="*/ 904 h 2201"/>
              <a:gd name="T72" fmla="*/ 701 w 2278"/>
              <a:gd name="T73" fmla="*/ 530 h 2201"/>
              <a:gd name="T74" fmla="*/ 944 w 2278"/>
              <a:gd name="T75" fmla="*/ 815 h 2201"/>
              <a:gd name="T76" fmla="*/ 996 w 2278"/>
              <a:gd name="T77" fmla="*/ 287 h 2201"/>
              <a:gd name="T78" fmla="*/ 1083 w 2278"/>
              <a:gd name="T79" fmla="*/ 792 h 2201"/>
              <a:gd name="T80" fmla="*/ 1253 w 2278"/>
              <a:gd name="T81" fmla="*/ 424 h 2201"/>
              <a:gd name="T82" fmla="*/ 1331 w 2278"/>
              <a:gd name="T83" fmla="*/ 529 h 2201"/>
              <a:gd name="T84" fmla="*/ 1558 w 2278"/>
              <a:gd name="T85" fmla="*/ 488 h 2201"/>
              <a:gd name="T86" fmla="*/ 1618 w 2278"/>
              <a:gd name="T87" fmla="*/ 610 h 2201"/>
              <a:gd name="T88" fmla="*/ 1586 w 2278"/>
              <a:gd name="T89" fmla="*/ 914 h 2201"/>
              <a:gd name="T90" fmla="*/ 1690 w 2278"/>
              <a:gd name="T91" fmla="*/ 989 h 2201"/>
              <a:gd name="T92" fmla="*/ 1414 w 2278"/>
              <a:gd name="T93" fmla="*/ 1123 h 2201"/>
              <a:gd name="T94" fmla="*/ 2028 w 2278"/>
              <a:gd name="T95" fmla="*/ 1253 h 2201"/>
              <a:gd name="T96" fmla="*/ 1292 w 2278"/>
              <a:gd name="T97" fmla="*/ 936 h 2201"/>
              <a:gd name="T98" fmla="*/ 1083 w 2278"/>
              <a:gd name="T99" fmla="*/ 837 h 2201"/>
              <a:gd name="T100" fmla="*/ 945 w 2278"/>
              <a:gd name="T101" fmla="*/ 863 h 2201"/>
              <a:gd name="T102" fmla="*/ 787 w 2278"/>
              <a:gd name="T103" fmla="*/ 1031 h 2201"/>
              <a:gd name="T104" fmla="*/ 787 w 2278"/>
              <a:gd name="T105" fmla="*/ 1245 h 2201"/>
              <a:gd name="T106" fmla="*/ 945 w 2278"/>
              <a:gd name="T107" fmla="*/ 1412 h 2201"/>
              <a:gd name="T108" fmla="*/ 1083 w 2278"/>
              <a:gd name="T109" fmla="*/ 1439 h 2201"/>
              <a:gd name="T110" fmla="*/ 1292 w 2278"/>
              <a:gd name="T111" fmla="*/ 1340 h 2201"/>
              <a:gd name="T112" fmla="*/ 1370 w 2278"/>
              <a:gd name="T113" fmla="*/ 1138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78" h="2201">
                <a:moveTo>
                  <a:pt x="2125" y="983"/>
                </a:moveTo>
                <a:cubicBezTo>
                  <a:pt x="2074" y="983"/>
                  <a:pt x="2030" y="1007"/>
                  <a:pt x="2002" y="1045"/>
                </a:cubicBezTo>
                <a:cubicBezTo>
                  <a:pt x="1787" y="929"/>
                  <a:pt x="1787" y="929"/>
                  <a:pt x="1787" y="929"/>
                </a:cubicBezTo>
                <a:cubicBezTo>
                  <a:pt x="1795" y="914"/>
                  <a:pt x="1799" y="897"/>
                  <a:pt x="1799" y="879"/>
                </a:cubicBezTo>
                <a:cubicBezTo>
                  <a:pt x="1799" y="828"/>
                  <a:pt x="1764" y="785"/>
                  <a:pt x="1715" y="773"/>
                </a:cubicBezTo>
                <a:cubicBezTo>
                  <a:pt x="1729" y="640"/>
                  <a:pt x="1729" y="640"/>
                  <a:pt x="1729" y="640"/>
                </a:cubicBezTo>
                <a:cubicBezTo>
                  <a:pt x="1805" y="630"/>
                  <a:pt x="1863" y="566"/>
                  <a:pt x="1863" y="488"/>
                </a:cubicBezTo>
                <a:cubicBezTo>
                  <a:pt x="1863" y="404"/>
                  <a:pt x="1795" y="335"/>
                  <a:pt x="1711" y="335"/>
                </a:cubicBezTo>
                <a:cubicBezTo>
                  <a:pt x="1645" y="335"/>
                  <a:pt x="1589" y="377"/>
                  <a:pt x="1567" y="435"/>
                </a:cubicBezTo>
                <a:cubicBezTo>
                  <a:pt x="1472" y="427"/>
                  <a:pt x="1472" y="427"/>
                  <a:pt x="1472" y="427"/>
                </a:cubicBezTo>
                <a:cubicBezTo>
                  <a:pt x="1472" y="426"/>
                  <a:pt x="1472" y="425"/>
                  <a:pt x="1472" y="424"/>
                </a:cubicBezTo>
                <a:cubicBezTo>
                  <a:pt x="1472" y="364"/>
                  <a:pt x="1423" y="315"/>
                  <a:pt x="1363" y="315"/>
                </a:cubicBezTo>
                <a:cubicBezTo>
                  <a:pt x="1334" y="315"/>
                  <a:pt x="1309" y="326"/>
                  <a:pt x="1289" y="343"/>
                </a:cubicBezTo>
                <a:cubicBezTo>
                  <a:pt x="1187" y="250"/>
                  <a:pt x="1187" y="250"/>
                  <a:pt x="1187" y="250"/>
                </a:cubicBezTo>
                <a:cubicBezTo>
                  <a:pt x="1208" y="223"/>
                  <a:pt x="1221" y="190"/>
                  <a:pt x="1221" y="153"/>
                </a:cubicBezTo>
                <a:cubicBezTo>
                  <a:pt x="1221" y="69"/>
                  <a:pt x="1153" y="0"/>
                  <a:pt x="1068" y="0"/>
                </a:cubicBezTo>
                <a:cubicBezTo>
                  <a:pt x="984" y="0"/>
                  <a:pt x="916" y="69"/>
                  <a:pt x="916" y="153"/>
                </a:cubicBezTo>
                <a:cubicBezTo>
                  <a:pt x="916" y="197"/>
                  <a:pt x="935" y="237"/>
                  <a:pt x="965" y="265"/>
                </a:cubicBezTo>
                <a:cubicBezTo>
                  <a:pt x="856" y="422"/>
                  <a:pt x="856" y="422"/>
                  <a:pt x="856" y="422"/>
                </a:cubicBezTo>
                <a:cubicBezTo>
                  <a:pt x="842" y="416"/>
                  <a:pt x="827" y="412"/>
                  <a:pt x="810" y="412"/>
                </a:cubicBezTo>
                <a:cubicBezTo>
                  <a:pt x="760" y="412"/>
                  <a:pt x="717" y="446"/>
                  <a:pt x="705" y="493"/>
                </a:cubicBezTo>
                <a:cubicBezTo>
                  <a:pt x="561" y="480"/>
                  <a:pt x="561" y="480"/>
                  <a:pt x="561" y="480"/>
                </a:cubicBezTo>
                <a:cubicBezTo>
                  <a:pt x="561" y="480"/>
                  <a:pt x="561" y="479"/>
                  <a:pt x="561" y="478"/>
                </a:cubicBezTo>
                <a:cubicBezTo>
                  <a:pt x="561" y="394"/>
                  <a:pt x="493" y="325"/>
                  <a:pt x="408" y="325"/>
                </a:cubicBezTo>
                <a:cubicBezTo>
                  <a:pt x="324" y="325"/>
                  <a:pt x="256" y="394"/>
                  <a:pt x="256" y="478"/>
                </a:cubicBezTo>
                <a:cubicBezTo>
                  <a:pt x="256" y="546"/>
                  <a:pt x="300" y="603"/>
                  <a:pt x="362" y="623"/>
                </a:cubicBezTo>
                <a:cubicBezTo>
                  <a:pt x="348" y="732"/>
                  <a:pt x="348" y="732"/>
                  <a:pt x="348" y="732"/>
                </a:cubicBezTo>
                <a:cubicBezTo>
                  <a:pt x="291" y="736"/>
                  <a:pt x="246" y="783"/>
                  <a:pt x="246" y="841"/>
                </a:cubicBezTo>
                <a:cubicBezTo>
                  <a:pt x="246" y="873"/>
                  <a:pt x="259" y="901"/>
                  <a:pt x="281" y="921"/>
                </a:cubicBezTo>
                <a:cubicBezTo>
                  <a:pt x="221" y="1002"/>
                  <a:pt x="221" y="1002"/>
                  <a:pt x="221" y="1002"/>
                </a:cubicBezTo>
                <a:cubicBezTo>
                  <a:pt x="201" y="991"/>
                  <a:pt x="177" y="985"/>
                  <a:pt x="153" y="985"/>
                </a:cubicBezTo>
                <a:cubicBezTo>
                  <a:pt x="68" y="985"/>
                  <a:pt x="0" y="1054"/>
                  <a:pt x="0" y="1138"/>
                </a:cubicBezTo>
                <a:cubicBezTo>
                  <a:pt x="0" y="1222"/>
                  <a:pt x="68" y="1291"/>
                  <a:pt x="153" y="1291"/>
                </a:cubicBezTo>
                <a:cubicBezTo>
                  <a:pt x="190" y="1291"/>
                  <a:pt x="225" y="1277"/>
                  <a:pt x="251" y="1254"/>
                </a:cubicBezTo>
                <a:cubicBezTo>
                  <a:pt x="354" y="1339"/>
                  <a:pt x="354" y="1339"/>
                  <a:pt x="354" y="1339"/>
                </a:cubicBezTo>
                <a:cubicBezTo>
                  <a:pt x="344" y="1356"/>
                  <a:pt x="338" y="1375"/>
                  <a:pt x="338" y="1396"/>
                </a:cubicBezTo>
                <a:cubicBezTo>
                  <a:pt x="338" y="1436"/>
                  <a:pt x="359" y="1471"/>
                  <a:pt x="392" y="1490"/>
                </a:cubicBezTo>
                <a:cubicBezTo>
                  <a:pt x="332" y="1733"/>
                  <a:pt x="332" y="1733"/>
                  <a:pt x="332" y="1733"/>
                </a:cubicBezTo>
                <a:cubicBezTo>
                  <a:pt x="328" y="1732"/>
                  <a:pt x="323" y="1732"/>
                  <a:pt x="319" y="1732"/>
                </a:cubicBezTo>
                <a:cubicBezTo>
                  <a:pt x="235" y="1732"/>
                  <a:pt x="166" y="1800"/>
                  <a:pt x="166" y="1885"/>
                </a:cubicBezTo>
                <a:cubicBezTo>
                  <a:pt x="166" y="1969"/>
                  <a:pt x="235" y="2038"/>
                  <a:pt x="319" y="2038"/>
                </a:cubicBezTo>
                <a:cubicBezTo>
                  <a:pt x="399" y="2038"/>
                  <a:pt x="464" y="1977"/>
                  <a:pt x="471" y="1899"/>
                </a:cubicBezTo>
                <a:cubicBezTo>
                  <a:pt x="664" y="1884"/>
                  <a:pt x="664" y="1884"/>
                  <a:pt x="664" y="1884"/>
                </a:cubicBezTo>
                <a:cubicBezTo>
                  <a:pt x="676" y="1931"/>
                  <a:pt x="718" y="1966"/>
                  <a:pt x="769" y="1966"/>
                </a:cubicBezTo>
                <a:cubicBezTo>
                  <a:pt x="802" y="1966"/>
                  <a:pt x="832" y="1951"/>
                  <a:pt x="852" y="1928"/>
                </a:cubicBezTo>
                <a:cubicBezTo>
                  <a:pt x="931" y="1982"/>
                  <a:pt x="931" y="1982"/>
                  <a:pt x="931" y="1982"/>
                </a:cubicBezTo>
                <a:cubicBezTo>
                  <a:pt x="921" y="2002"/>
                  <a:pt x="916" y="2024"/>
                  <a:pt x="916" y="2049"/>
                </a:cubicBezTo>
                <a:cubicBezTo>
                  <a:pt x="916" y="2128"/>
                  <a:pt x="976" y="2193"/>
                  <a:pt x="1053" y="2200"/>
                </a:cubicBezTo>
                <a:cubicBezTo>
                  <a:pt x="1053" y="2201"/>
                  <a:pt x="1053" y="2201"/>
                  <a:pt x="1053" y="2201"/>
                </a:cubicBezTo>
                <a:cubicBezTo>
                  <a:pt x="1056" y="2201"/>
                  <a:pt x="1056" y="2201"/>
                  <a:pt x="1056" y="2201"/>
                </a:cubicBezTo>
                <a:cubicBezTo>
                  <a:pt x="1060" y="2201"/>
                  <a:pt x="1064" y="2201"/>
                  <a:pt x="1068" y="2201"/>
                </a:cubicBezTo>
                <a:cubicBezTo>
                  <a:pt x="1073" y="2201"/>
                  <a:pt x="1077" y="2201"/>
                  <a:pt x="1081" y="2201"/>
                </a:cubicBezTo>
                <a:cubicBezTo>
                  <a:pt x="1083" y="2201"/>
                  <a:pt x="1083" y="2201"/>
                  <a:pt x="1083" y="2201"/>
                </a:cubicBezTo>
                <a:cubicBezTo>
                  <a:pt x="1083" y="2201"/>
                  <a:pt x="1083" y="2201"/>
                  <a:pt x="1083" y="2201"/>
                </a:cubicBezTo>
                <a:cubicBezTo>
                  <a:pt x="1161" y="2193"/>
                  <a:pt x="1221" y="2128"/>
                  <a:pt x="1221" y="2049"/>
                </a:cubicBezTo>
                <a:cubicBezTo>
                  <a:pt x="1221" y="2011"/>
                  <a:pt x="1207" y="1976"/>
                  <a:pt x="1184" y="1949"/>
                </a:cubicBezTo>
                <a:cubicBezTo>
                  <a:pt x="1268" y="1853"/>
                  <a:pt x="1268" y="1853"/>
                  <a:pt x="1268" y="1853"/>
                </a:cubicBezTo>
                <a:cubicBezTo>
                  <a:pt x="1285" y="1863"/>
                  <a:pt x="1304" y="1869"/>
                  <a:pt x="1324" y="1869"/>
                </a:cubicBezTo>
                <a:cubicBezTo>
                  <a:pt x="1364" y="1869"/>
                  <a:pt x="1399" y="1847"/>
                  <a:pt x="1418" y="1815"/>
                </a:cubicBezTo>
                <a:cubicBezTo>
                  <a:pt x="1666" y="1872"/>
                  <a:pt x="1666" y="1872"/>
                  <a:pt x="1666" y="1872"/>
                </a:cubicBezTo>
                <a:cubicBezTo>
                  <a:pt x="1665" y="1876"/>
                  <a:pt x="1665" y="1880"/>
                  <a:pt x="1665" y="1885"/>
                </a:cubicBezTo>
                <a:cubicBezTo>
                  <a:pt x="1665" y="1969"/>
                  <a:pt x="1734" y="2038"/>
                  <a:pt x="1818" y="2038"/>
                </a:cubicBezTo>
                <a:cubicBezTo>
                  <a:pt x="1902" y="2038"/>
                  <a:pt x="1971" y="1969"/>
                  <a:pt x="1971" y="1885"/>
                </a:cubicBezTo>
                <a:cubicBezTo>
                  <a:pt x="1971" y="1820"/>
                  <a:pt x="1931" y="1765"/>
                  <a:pt x="1874" y="1743"/>
                </a:cubicBezTo>
                <a:cubicBezTo>
                  <a:pt x="1893" y="1572"/>
                  <a:pt x="1893" y="1572"/>
                  <a:pt x="1893" y="1572"/>
                </a:cubicBezTo>
                <a:cubicBezTo>
                  <a:pt x="1949" y="1567"/>
                  <a:pt x="1994" y="1520"/>
                  <a:pt x="1994" y="1463"/>
                </a:cubicBezTo>
                <a:cubicBezTo>
                  <a:pt x="1994" y="1436"/>
                  <a:pt x="1984" y="1412"/>
                  <a:pt x="1969" y="1393"/>
                </a:cubicBezTo>
                <a:cubicBezTo>
                  <a:pt x="2060" y="1273"/>
                  <a:pt x="2060" y="1273"/>
                  <a:pt x="2060" y="1273"/>
                </a:cubicBezTo>
                <a:cubicBezTo>
                  <a:pt x="2080" y="1283"/>
                  <a:pt x="2102" y="1288"/>
                  <a:pt x="2125" y="1288"/>
                </a:cubicBezTo>
                <a:cubicBezTo>
                  <a:pt x="2209" y="1288"/>
                  <a:pt x="2278" y="1220"/>
                  <a:pt x="2278" y="1135"/>
                </a:cubicBezTo>
                <a:cubicBezTo>
                  <a:pt x="2278" y="1051"/>
                  <a:pt x="2209" y="983"/>
                  <a:pt x="2125" y="983"/>
                </a:cubicBezTo>
                <a:close/>
                <a:moveTo>
                  <a:pt x="1940" y="1369"/>
                </a:moveTo>
                <a:cubicBezTo>
                  <a:pt x="1924" y="1359"/>
                  <a:pt x="1905" y="1353"/>
                  <a:pt x="1884" y="1353"/>
                </a:cubicBezTo>
                <a:cubicBezTo>
                  <a:pt x="1838" y="1353"/>
                  <a:pt x="1798" y="1383"/>
                  <a:pt x="1782" y="1424"/>
                </a:cubicBezTo>
                <a:cubicBezTo>
                  <a:pt x="1392" y="1262"/>
                  <a:pt x="1392" y="1262"/>
                  <a:pt x="1392" y="1262"/>
                </a:cubicBezTo>
                <a:cubicBezTo>
                  <a:pt x="1390" y="1268"/>
                  <a:pt x="1387" y="1273"/>
                  <a:pt x="1385" y="1279"/>
                </a:cubicBezTo>
                <a:cubicBezTo>
                  <a:pt x="1777" y="1441"/>
                  <a:pt x="1777" y="1441"/>
                  <a:pt x="1777" y="1441"/>
                </a:cubicBezTo>
                <a:cubicBezTo>
                  <a:pt x="1776" y="1448"/>
                  <a:pt x="1775" y="1455"/>
                  <a:pt x="1775" y="1463"/>
                </a:cubicBezTo>
                <a:cubicBezTo>
                  <a:pt x="1775" y="1513"/>
                  <a:pt x="1809" y="1555"/>
                  <a:pt x="1855" y="1568"/>
                </a:cubicBezTo>
                <a:cubicBezTo>
                  <a:pt x="1837" y="1733"/>
                  <a:pt x="1837" y="1733"/>
                  <a:pt x="1837" y="1733"/>
                </a:cubicBezTo>
                <a:cubicBezTo>
                  <a:pt x="1831" y="1733"/>
                  <a:pt x="1825" y="1732"/>
                  <a:pt x="1818" y="1732"/>
                </a:cubicBezTo>
                <a:cubicBezTo>
                  <a:pt x="1781" y="1732"/>
                  <a:pt x="1746" y="1746"/>
                  <a:pt x="1720" y="1768"/>
                </a:cubicBezTo>
                <a:cubicBezTo>
                  <a:pt x="1324" y="1372"/>
                  <a:pt x="1324" y="1372"/>
                  <a:pt x="1324" y="1372"/>
                </a:cubicBezTo>
                <a:cubicBezTo>
                  <a:pt x="1317" y="1379"/>
                  <a:pt x="1310" y="1386"/>
                  <a:pt x="1302" y="1393"/>
                </a:cubicBezTo>
                <a:cubicBezTo>
                  <a:pt x="1699" y="1789"/>
                  <a:pt x="1699" y="1789"/>
                  <a:pt x="1699" y="1789"/>
                </a:cubicBezTo>
                <a:cubicBezTo>
                  <a:pt x="1688" y="1803"/>
                  <a:pt x="1679" y="1818"/>
                  <a:pt x="1674" y="1835"/>
                </a:cubicBezTo>
                <a:cubicBezTo>
                  <a:pt x="1432" y="1779"/>
                  <a:pt x="1432" y="1779"/>
                  <a:pt x="1432" y="1779"/>
                </a:cubicBezTo>
                <a:cubicBezTo>
                  <a:pt x="1433" y="1773"/>
                  <a:pt x="1433" y="1766"/>
                  <a:pt x="1433" y="1759"/>
                </a:cubicBezTo>
                <a:cubicBezTo>
                  <a:pt x="1433" y="1699"/>
                  <a:pt x="1385" y="1650"/>
                  <a:pt x="1324" y="1650"/>
                </a:cubicBezTo>
                <a:cubicBezTo>
                  <a:pt x="1313" y="1650"/>
                  <a:pt x="1302" y="1652"/>
                  <a:pt x="1292" y="1655"/>
                </a:cubicBezTo>
                <a:cubicBezTo>
                  <a:pt x="1209" y="1454"/>
                  <a:pt x="1209" y="1454"/>
                  <a:pt x="1209" y="1454"/>
                </a:cubicBezTo>
                <a:cubicBezTo>
                  <a:pt x="1204" y="1457"/>
                  <a:pt x="1198" y="1459"/>
                  <a:pt x="1193" y="1461"/>
                </a:cubicBezTo>
                <a:cubicBezTo>
                  <a:pt x="1276" y="1662"/>
                  <a:pt x="1276" y="1662"/>
                  <a:pt x="1276" y="1662"/>
                </a:cubicBezTo>
                <a:cubicBezTo>
                  <a:pt x="1240" y="1680"/>
                  <a:pt x="1215" y="1717"/>
                  <a:pt x="1215" y="1759"/>
                </a:cubicBezTo>
                <a:cubicBezTo>
                  <a:pt x="1215" y="1786"/>
                  <a:pt x="1224" y="1810"/>
                  <a:pt x="1240" y="1828"/>
                </a:cubicBezTo>
                <a:cubicBezTo>
                  <a:pt x="1156" y="1924"/>
                  <a:pt x="1156" y="1924"/>
                  <a:pt x="1156" y="1924"/>
                </a:cubicBezTo>
                <a:cubicBezTo>
                  <a:pt x="1135" y="1909"/>
                  <a:pt x="1110" y="1899"/>
                  <a:pt x="1083" y="1897"/>
                </a:cubicBezTo>
                <a:cubicBezTo>
                  <a:pt x="1083" y="1484"/>
                  <a:pt x="1083" y="1484"/>
                  <a:pt x="1083" y="1484"/>
                </a:cubicBezTo>
                <a:cubicBezTo>
                  <a:pt x="1078" y="1484"/>
                  <a:pt x="1073" y="1484"/>
                  <a:pt x="1068" y="1484"/>
                </a:cubicBezTo>
                <a:cubicBezTo>
                  <a:pt x="1063" y="1484"/>
                  <a:pt x="1058" y="1484"/>
                  <a:pt x="1053" y="1484"/>
                </a:cubicBezTo>
                <a:cubicBezTo>
                  <a:pt x="1053" y="1897"/>
                  <a:pt x="1053" y="1897"/>
                  <a:pt x="1053" y="1897"/>
                </a:cubicBezTo>
                <a:cubicBezTo>
                  <a:pt x="1013" y="1901"/>
                  <a:pt x="977" y="1920"/>
                  <a:pt x="952" y="1950"/>
                </a:cubicBezTo>
                <a:cubicBezTo>
                  <a:pt x="871" y="1895"/>
                  <a:pt x="871" y="1895"/>
                  <a:pt x="871" y="1895"/>
                </a:cubicBezTo>
                <a:cubicBezTo>
                  <a:pt x="876" y="1883"/>
                  <a:pt x="878" y="1870"/>
                  <a:pt x="878" y="1857"/>
                </a:cubicBezTo>
                <a:cubicBezTo>
                  <a:pt x="878" y="1815"/>
                  <a:pt x="855" y="1779"/>
                  <a:pt x="820" y="1760"/>
                </a:cubicBezTo>
                <a:cubicBezTo>
                  <a:pt x="944" y="1461"/>
                  <a:pt x="944" y="1461"/>
                  <a:pt x="944" y="1461"/>
                </a:cubicBezTo>
                <a:cubicBezTo>
                  <a:pt x="939" y="1459"/>
                  <a:pt x="933" y="1457"/>
                  <a:pt x="928" y="1454"/>
                </a:cubicBezTo>
                <a:cubicBezTo>
                  <a:pt x="804" y="1753"/>
                  <a:pt x="804" y="1753"/>
                  <a:pt x="804" y="1753"/>
                </a:cubicBezTo>
                <a:cubicBezTo>
                  <a:pt x="793" y="1749"/>
                  <a:pt x="781" y="1747"/>
                  <a:pt x="769" y="1747"/>
                </a:cubicBezTo>
                <a:cubicBezTo>
                  <a:pt x="712" y="1747"/>
                  <a:pt x="666" y="1791"/>
                  <a:pt x="660" y="1846"/>
                </a:cubicBezTo>
                <a:cubicBezTo>
                  <a:pt x="470" y="1861"/>
                  <a:pt x="470" y="1861"/>
                  <a:pt x="470" y="1861"/>
                </a:cubicBezTo>
                <a:cubicBezTo>
                  <a:pt x="466" y="1834"/>
                  <a:pt x="454" y="1810"/>
                  <a:pt x="438" y="1789"/>
                </a:cubicBezTo>
                <a:cubicBezTo>
                  <a:pt x="835" y="1393"/>
                  <a:pt x="835" y="1393"/>
                  <a:pt x="835" y="1393"/>
                </a:cubicBezTo>
                <a:cubicBezTo>
                  <a:pt x="827" y="1386"/>
                  <a:pt x="820" y="1379"/>
                  <a:pt x="813" y="1372"/>
                </a:cubicBezTo>
                <a:cubicBezTo>
                  <a:pt x="417" y="1768"/>
                  <a:pt x="417" y="1768"/>
                  <a:pt x="417" y="1768"/>
                </a:cubicBezTo>
                <a:cubicBezTo>
                  <a:pt x="403" y="1756"/>
                  <a:pt x="387" y="1747"/>
                  <a:pt x="369" y="1741"/>
                </a:cubicBezTo>
                <a:cubicBezTo>
                  <a:pt x="428" y="1504"/>
                  <a:pt x="428" y="1504"/>
                  <a:pt x="428" y="1504"/>
                </a:cubicBezTo>
                <a:cubicBezTo>
                  <a:pt x="434" y="1505"/>
                  <a:pt x="440" y="1505"/>
                  <a:pt x="447" y="1505"/>
                </a:cubicBezTo>
                <a:cubicBezTo>
                  <a:pt x="507" y="1505"/>
                  <a:pt x="556" y="1457"/>
                  <a:pt x="556" y="1396"/>
                </a:cubicBezTo>
                <a:cubicBezTo>
                  <a:pt x="556" y="1384"/>
                  <a:pt x="554" y="1373"/>
                  <a:pt x="551" y="1362"/>
                </a:cubicBezTo>
                <a:cubicBezTo>
                  <a:pt x="752" y="1279"/>
                  <a:pt x="752" y="1279"/>
                  <a:pt x="752" y="1279"/>
                </a:cubicBezTo>
                <a:cubicBezTo>
                  <a:pt x="750" y="1273"/>
                  <a:pt x="747" y="1268"/>
                  <a:pt x="745" y="1262"/>
                </a:cubicBezTo>
                <a:cubicBezTo>
                  <a:pt x="544" y="1345"/>
                  <a:pt x="544" y="1345"/>
                  <a:pt x="544" y="1345"/>
                </a:cubicBezTo>
                <a:cubicBezTo>
                  <a:pt x="525" y="1311"/>
                  <a:pt x="489" y="1287"/>
                  <a:pt x="447" y="1287"/>
                </a:cubicBezTo>
                <a:cubicBezTo>
                  <a:pt x="421" y="1287"/>
                  <a:pt x="397" y="1296"/>
                  <a:pt x="379" y="1311"/>
                </a:cubicBezTo>
                <a:cubicBezTo>
                  <a:pt x="277" y="1226"/>
                  <a:pt x="277" y="1226"/>
                  <a:pt x="277" y="1226"/>
                </a:cubicBezTo>
                <a:cubicBezTo>
                  <a:pt x="292" y="1205"/>
                  <a:pt x="302" y="1180"/>
                  <a:pt x="305" y="1153"/>
                </a:cubicBezTo>
                <a:cubicBezTo>
                  <a:pt x="723" y="1153"/>
                  <a:pt x="723" y="1153"/>
                  <a:pt x="723" y="1153"/>
                </a:cubicBezTo>
                <a:cubicBezTo>
                  <a:pt x="722" y="1148"/>
                  <a:pt x="722" y="1143"/>
                  <a:pt x="722" y="1138"/>
                </a:cubicBezTo>
                <a:cubicBezTo>
                  <a:pt x="722" y="1133"/>
                  <a:pt x="722" y="1128"/>
                  <a:pt x="723" y="1123"/>
                </a:cubicBezTo>
                <a:cubicBezTo>
                  <a:pt x="305" y="1123"/>
                  <a:pt x="305" y="1123"/>
                  <a:pt x="305" y="1123"/>
                </a:cubicBezTo>
                <a:cubicBezTo>
                  <a:pt x="301" y="1083"/>
                  <a:pt x="281" y="1048"/>
                  <a:pt x="253" y="1023"/>
                </a:cubicBezTo>
                <a:cubicBezTo>
                  <a:pt x="312" y="942"/>
                  <a:pt x="312" y="942"/>
                  <a:pt x="312" y="942"/>
                </a:cubicBezTo>
                <a:cubicBezTo>
                  <a:pt x="325" y="947"/>
                  <a:pt x="340" y="950"/>
                  <a:pt x="355" y="950"/>
                </a:cubicBezTo>
                <a:cubicBezTo>
                  <a:pt x="397" y="950"/>
                  <a:pt x="433" y="927"/>
                  <a:pt x="451" y="892"/>
                </a:cubicBezTo>
                <a:cubicBezTo>
                  <a:pt x="745" y="1014"/>
                  <a:pt x="745" y="1014"/>
                  <a:pt x="745" y="1014"/>
                </a:cubicBezTo>
                <a:cubicBezTo>
                  <a:pt x="747" y="1008"/>
                  <a:pt x="750" y="1003"/>
                  <a:pt x="752" y="997"/>
                </a:cubicBezTo>
                <a:cubicBezTo>
                  <a:pt x="458" y="875"/>
                  <a:pt x="458" y="875"/>
                  <a:pt x="458" y="875"/>
                </a:cubicBezTo>
                <a:cubicBezTo>
                  <a:pt x="462" y="865"/>
                  <a:pt x="464" y="853"/>
                  <a:pt x="464" y="841"/>
                </a:cubicBezTo>
                <a:cubicBezTo>
                  <a:pt x="464" y="792"/>
                  <a:pt x="431" y="750"/>
                  <a:pt x="386" y="736"/>
                </a:cubicBezTo>
                <a:cubicBezTo>
                  <a:pt x="399" y="630"/>
                  <a:pt x="399" y="630"/>
                  <a:pt x="399" y="630"/>
                </a:cubicBezTo>
                <a:cubicBezTo>
                  <a:pt x="402" y="630"/>
                  <a:pt x="405" y="631"/>
                  <a:pt x="408" y="631"/>
                </a:cubicBezTo>
                <a:cubicBezTo>
                  <a:pt x="445" y="631"/>
                  <a:pt x="479" y="618"/>
                  <a:pt x="505" y="596"/>
                </a:cubicBezTo>
                <a:cubicBezTo>
                  <a:pt x="813" y="904"/>
                  <a:pt x="813" y="904"/>
                  <a:pt x="813" y="904"/>
                </a:cubicBezTo>
                <a:cubicBezTo>
                  <a:pt x="820" y="897"/>
                  <a:pt x="827" y="889"/>
                  <a:pt x="835" y="883"/>
                </a:cubicBezTo>
                <a:cubicBezTo>
                  <a:pt x="527" y="575"/>
                  <a:pt x="527" y="575"/>
                  <a:pt x="527" y="575"/>
                </a:cubicBezTo>
                <a:cubicBezTo>
                  <a:pt x="540" y="558"/>
                  <a:pt x="550" y="539"/>
                  <a:pt x="556" y="518"/>
                </a:cubicBezTo>
                <a:cubicBezTo>
                  <a:pt x="701" y="530"/>
                  <a:pt x="701" y="530"/>
                  <a:pt x="701" y="530"/>
                </a:cubicBezTo>
                <a:cubicBezTo>
                  <a:pt x="706" y="587"/>
                  <a:pt x="753" y="631"/>
                  <a:pt x="810" y="631"/>
                </a:cubicBezTo>
                <a:cubicBezTo>
                  <a:pt x="823" y="631"/>
                  <a:pt x="835" y="628"/>
                  <a:pt x="846" y="624"/>
                </a:cubicBezTo>
                <a:cubicBezTo>
                  <a:pt x="928" y="822"/>
                  <a:pt x="928" y="822"/>
                  <a:pt x="928" y="822"/>
                </a:cubicBezTo>
                <a:cubicBezTo>
                  <a:pt x="933" y="819"/>
                  <a:pt x="939" y="817"/>
                  <a:pt x="944" y="815"/>
                </a:cubicBezTo>
                <a:cubicBezTo>
                  <a:pt x="863" y="617"/>
                  <a:pt x="863" y="617"/>
                  <a:pt x="863" y="617"/>
                </a:cubicBezTo>
                <a:cubicBezTo>
                  <a:pt x="896" y="599"/>
                  <a:pt x="919" y="563"/>
                  <a:pt x="919" y="521"/>
                </a:cubicBezTo>
                <a:cubicBezTo>
                  <a:pt x="919" y="491"/>
                  <a:pt x="907" y="464"/>
                  <a:pt x="887" y="444"/>
                </a:cubicBezTo>
                <a:cubicBezTo>
                  <a:pt x="996" y="287"/>
                  <a:pt x="996" y="287"/>
                  <a:pt x="996" y="287"/>
                </a:cubicBezTo>
                <a:cubicBezTo>
                  <a:pt x="1013" y="297"/>
                  <a:pt x="1033" y="303"/>
                  <a:pt x="1053" y="305"/>
                </a:cubicBezTo>
                <a:cubicBezTo>
                  <a:pt x="1053" y="792"/>
                  <a:pt x="1053" y="792"/>
                  <a:pt x="1053" y="792"/>
                </a:cubicBezTo>
                <a:cubicBezTo>
                  <a:pt x="1058" y="792"/>
                  <a:pt x="1063" y="792"/>
                  <a:pt x="1068" y="792"/>
                </a:cubicBezTo>
                <a:cubicBezTo>
                  <a:pt x="1073" y="792"/>
                  <a:pt x="1078" y="792"/>
                  <a:pt x="1083" y="792"/>
                </a:cubicBezTo>
                <a:cubicBezTo>
                  <a:pt x="1083" y="305"/>
                  <a:pt x="1083" y="305"/>
                  <a:pt x="1083" y="305"/>
                </a:cubicBezTo>
                <a:cubicBezTo>
                  <a:pt x="1112" y="302"/>
                  <a:pt x="1138" y="292"/>
                  <a:pt x="1159" y="276"/>
                </a:cubicBezTo>
                <a:cubicBezTo>
                  <a:pt x="1266" y="373"/>
                  <a:pt x="1266" y="373"/>
                  <a:pt x="1266" y="373"/>
                </a:cubicBezTo>
                <a:cubicBezTo>
                  <a:pt x="1258" y="388"/>
                  <a:pt x="1253" y="406"/>
                  <a:pt x="1253" y="424"/>
                </a:cubicBezTo>
                <a:cubicBezTo>
                  <a:pt x="1253" y="467"/>
                  <a:pt x="1278" y="504"/>
                  <a:pt x="1314" y="522"/>
                </a:cubicBezTo>
                <a:cubicBezTo>
                  <a:pt x="1193" y="815"/>
                  <a:pt x="1193" y="815"/>
                  <a:pt x="1193" y="815"/>
                </a:cubicBezTo>
                <a:cubicBezTo>
                  <a:pt x="1198" y="817"/>
                  <a:pt x="1204" y="819"/>
                  <a:pt x="1209" y="822"/>
                </a:cubicBezTo>
                <a:cubicBezTo>
                  <a:pt x="1331" y="529"/>
                  <a:pt x="1331" y="529"/>
                  <a:pt x="1331" y="529"/>
                </a:cubicBezTo>
                <a:cubicBezTo>
                  <a:pt x="1341" y="532"/>
                  <a:pt x="1351" y="533"/>
                  <a:pt x="1363" y="533"/>
                </a:cubicBezTo>
                <a:cubicBezTo>
                  <a:pt x="1409" y="533"/>
                  <a:pt x="1448" y="505"/>
                  <a:pt x="1464" y="464"/>
                </a:cubicBezTo>
                <a:cubicBezTo>
                  <a:pt x="1559" y="472"/>
                  <a:pt x="1559" y="472"/>
                  <a:pt x="1559" y="472"/>
                </a:cubicBezTo>
                <a:cubicBezTo>
                  <a:pt x="1558" y="477"/>
                  <a:pt x="1558" y="483"/>
                  <a:pt x="1558" y="488"/>
                </a:cubicBezTo>
                <a:cubicBezTo>
                  <a:pt x="1558" y="527"/>
                  <a:pt x="1572" y="562"/>
                  <a:pt x="1596" y="589"/>
                </a:cubicBezTo>
                <a:cubicBezTo>
                  <a:pt x="1302" y="883"/>
                  <a:pt x="1302" y="883"/>
                  <a:pt x="1302" y="883"/>
                </a:cubicBezTo>
                <a:cubicBezTo>
                  <a:pt x="1310" y="889"/>
                  <a:pt x="1317" y="897"/>
                  <a:pt x="1324" y="904"/>
                </a:cubicBezTo>
                <a:cubicBezTo>
                  <a:pt x="1618" y="610"/>
                  <a:pt x="1618" y="610"/>
                  <a:pt x="1618" y="610"/>
                </a:cubicBezTo>
                <a:cubicBezTo>
                  <a:pt x="1639" y="625"/>
                  <a:pt x="1664" y="636"/>
                  <a:pt x="1691" y="640"/>
                </a:cubicBezTo>
                <a:cubicBezTo>
                  <a:pt x="1678" y="771"/>
                  <a:pt x="1678" y="771"/>
                  <a:pt x="1678" y="771"/>
                </a:cubicBezTo>
                <a:cubicBezTo>
                  <a:pt x="1623" y="777"/>
                  <a:pt x="1581" y="823"/>
                  <a:pt x="1581" y="879"/>
                </a:cubicBezTo>
                <a:cubicBezTo>
                  <a:pt x="1581" y="891"/>
                  <a:pt x="1583" y="903"/>
                  <a:pt x="1586" y="914"/>
                </a:cubicBezTo>
                <a:cubicBezTo>
                  <a:pt x="1385" y="997"/>
                  <a:pt x="1385" y="997"/>
                  <a:pt x="1385" y="997"/>
                </a:cubicBezTo>
                <a:cubicBezTo>
                  <a:pt x="1387" y="1003"/>
                  <a:pt x="1390" y="1008"/>
                  <a:pt x="1392" y="1014"/>
                </a:cubicBezTo>
                <a:cubicBezTo>
                  <a:pt x="1593" y="930"/>
                  <a:pt x="1593" y="930"/>
                  <a:pt x="1593" y="930"/>
                </a:cubicBezTo>
                <a:cubicBezTo>
                  <a:pt x="1612" y="965"/>
                  <a:pt x="1648" y="989"/>
                  <a:pt x="1690" y="989"/>
                </a:cubicBezTo>
                <a:cubicBezTo>
                  <a:pt x="1719" y="989"/>
                  <a:pt x="1745" y="978"/>
                  <a:pt x="1764" y="960"/>
                </a:cubicBezTo>
                <a:cubicBezTo>
                  <a:pt x="1983" y="1078"/>
                  <a:pt x="1983" y="1078"/>
                  <a:pt x="1983" y="1078"/>
                </a:cubicBezTo>
                <a:cubicBezTo>
                  <a:pt x="1978" y="1092"/>
                  <a:pt x="1974" y="1107"/>
                  <a:pt x="1973" y="1123"/>
                </a:cubicBezTo>
                <a:cubicBezTo>
                  <a:pt x="1414" y="1123"/>
                  <a:pt x="1414" y="1123"/>
                  <a:pt x="1414" y="1123"/>
                </a:cubicBezTo>
                <a:cubicBezTo>
                  <a:pt x="1415" y="1128"/>
                  <a:pt x="1415" y="1133"/>
                  <a:pt x="1415" y="1138"/>
                </a:cubicBezTo>
                <a:cubicBezTo>
                  <a:pt x="1415" y="1143"/>
                  <a:pt x="1415" y="1148"/>
                  <a:pt x="1414" y="1153"/>
                </a:cubicBezTo>
                <a:cubicBezTo>
                  <a:pt x="1973" y="1153"/>
                  <a:pt x="1973" y="1153"/>
                  <a:pt x="1973" y="1153"/>
                </a:cubicBezTo>
                <a:cubicBezTo>
                  <a:pt x="1978" y="1193"/>
                  <a:pt x="1998" y="1229"/>
                  <a:pt x="2028" y="1253"/>
                </a:cubicBezTo>
                <a:lnTo>
                  <a:pt x="1940" y="1369"/>
                </a:lnTo>
                <a:close/>
                <a:moveTo>
                  <a:pt x="1350" y="1031"/>
                </a:moveTo>
                <a:cubicBezTo>
                  <a:pt x="1348" y="1025"/>
                  <a:pt x="1345" y="1020"/>
                  <a:pt x="1343" y="1014"/>
                </a:cubicBezTo>
                <a:cubicBezTo>
                  <a:pt x="1330" y="985"/>
                  <a:pt x="1313" y="959"/>
                  <a:pt x="1292" y="936"/>
                </a:cubicBezTo>
                <a:cubicBezTo>
                  <a:pt x="1285" y="928"/>
                  <a:pt x="1278" y="921"/>
                  <a:pt x="1270" y="915"/>
                </a:cubicBezTo>
                <a:cubicBezTo>
                  <a:pt x="1247" y="894"/>
                  <a:pt x="1221" y="876"/>
                  <a:pt x="1192" y="863"/>
                </a:cubicBezTo>
                <a:cubicBezTo>
                  <a:pt x="1186" y="861"/>
                  <a:pt x="1181" y="858"/>
                  <a:pt x="1175" y="856"/>
                </a:cubicBezTo>
                <a:cubicBezTo>
                  <a:pt x="1147" y="845"/>
                  <a:pt x="1116" y="839"/>
                  <a:pt x="1083" y="837"/>
                </a:cubicBezTo>
                <a:cubicBezTo>
                  <a:pt x="1079" y="837"/>
                  <a:pt x="1073" y="837"/>
                  <a:pt x="1068" y="837"/>
                </a:cubicBezTo>
                <a:cubicBezTo>
                  <a:pt x="1063" y="837"/>
                  <a:pt x="1058" y="837"/>
                  <a:pt x="1053" y="837"/>
                </a:cubicBezTo>
                <a:cubicBezTo>
                  <a:pt x="1021" y="839"/>
                  <a:pt x="990" y="845"/>
                  <a:pt x="962" y="856"/>
                </a:cubicBezTo>
                <a:cubicBezTo>
                  <a:pt x="956" y="858"/>
                  <a:pt x="950" y="861"/>
                  <a:pt x="945" y="863"/>
                </a:cubicBezTo>
                <a:cubicBezTo>
                  <a:pt x="916" y="876"/>
                  <a:pt x="890" y="894"/>
                  <a:pt x="866" y="915"/>
                </a:cubicBezTo>
                <a:cubicBezTo>
                  <a:pt x="859" y="921"/>
                  <a:pt x="852" y="928"/>
                  <a:pt x="845" y="936"/>
                </a:cubicBezTo>
                <a:cubicBezTo>
                  <a:pt x="824" y="959"/>
                  <a:pt x="807" y="985"/>
                  <a:pt x="794" y="1014"/>
                </a:cubicBezTo>
                <a:cubicBezTo>
                  <a:pt x="791" y="1020"/>
                  <a:pt x="789" y="1025"/>
                  <a:pt x="787" y="1031"/>
                </a:cubicBezTo>
                <a:cubicBezTo>
                  <a:pt x="776" y="1060"/>
                  <a:pt x="769" y="1091"/>
                  <a:pt x="768" y="1123"/>
                </a:cubicBezTo>
                <a:cubicBezTo>
                  <a:pt x="767" y="1128"/>
                  <a:pt x="767" y="1133"/>
                  <a:pt x="767" y="1138"/>
                </a:cubicBezTo>
                <a:cubicBezTo>
                  <a:pt x="767" y="1143"/>
                  <a:pt x="767" y="1148"/>
                  <a:pt x="768" y="1153"/>
                </a:cubicBezTo>
                <a:cubicBezTo>
                  <a:pt x="769" y="1185"/>
                  <a:pt x="776" y="1216"/>
                  <a:pt x="787" y="1245"/>
                </a:cubicBezTo>
                <a:cubicBezTo>
                  <a:pt x="789" y="1250"/>
                  <a:pt x="791" y="1256"/>
                  <a:pt x="794" y="1261"/>
                </a:cubicBezTo>
                <a:cubicBezTo>
                  <a:pt x="807" y="1290"/>
                  <a:pt x="824" y="1317"/>
                  <a:pt x="845" y="1340"/>
                </a:cubicBezTo>
                <a:cubicBezTo>
                  <a:pt x="852" y="1347"/>
                  <a:pt x="859" y="1354"/>
                  <a:pt x="866" y="1361"/>
                </a:cubicBezTo>
                <a:cubicBezTo>
                  <a:pt x="890" y="1382"/>
                  <a:pt x="916" y="1399"/>
                  <a:pt x="945" y="1412"/>
                </a:cubicBezTo>
                <a:cubicBezTo>
                  <a:pt x="950" y="1415"/>
                  <a:pt x="956" y="1417"/>
                  <a:pt x="962" y="1419"/>
                </a:cubicBezTo>
                <a:cubicBezTo>
                  <a:pt x="990" y="1430"/>
                  <a:pt x="1021" y="1437"/>
                  <a:pt x="1053" y="1439"/>
                </a:cubicBezTo>
                <a:cubicBezTo>
                  <a:pt x="1058" y="1439"/>
                  <a:pt x="1063" y="1439"/>
                  <a:pt x="1068" y="1439"/>
                </a:cubicBezTo>
                <a:cubicBezTo>
                  <a:pt x="1073" y="1439"/>
                  <a:pt x="1079" y="1439"/>
                  <a:pt x="1083" y="1439"/>
                </a:cubicBezTo>
                <a:cubicBezTo>
                  <a:pt x="1116" y="1437"/>
                  <a:pt x="1147" y="1430"/>
                  <a:pt x="1175" y="1419"/>
                </a:cubicBezTo>
                <a:cubicBezTo>
                  <a:pt x="1181" y="1417"/>
                  <a:pt x="1186" y="1415"/>
                  <a:pt x="1192" y="1412"/>
                </a:cubicBezTo>
                <a:cubicBezTo>
                  <a:pt x="1221" y="1399"/>
                  <a:pt x="1247" y="1382"/>
                  <a:pt x="1270" y="1361"/>
                </a:cubicBezTo>
                <a:cubicBezTo>
                  <a:pt x="1278" y="1354"/>
                  <a:pt x="1285" y="1347"/>
                  <a:pt x="1292" y="1340"/>
                </a:cubicBezTo>
                <a:cubicBezTo>
                  <a:pt x="1313" y="1317"/>
                  <a:pt x="1330" y="1290"/>
                  <a:pt x="1343" y="1261"/>
                </a:cubicBezTo>
                <a:cubicBezTo>
                  <a:pt x="1345" y="1256"/>
                  <a:pt x="1348" y="1250"/>
                  <a:pt x="1350" y="1245"/>
                </a:cubicBezTo>
                <a:cubicBezTo>
                  <a:pt x="1361" y="1216"/>
                  <a:pt x="1368" y="1185"/>
                  <a:pt x="1369" y="1153"/>
                </a:cubicBezTo>
                <a:cubicBezTo>
                  <a:pt x="1369" y="1148"/>
                  <a:pt x="1370" y="1143"/>
                  <a:pt x="1370" y="1138"/>
                </a:cubicBezTo>
                <a:cubicBezTo>
                  <a:pt x="1370" y="1133"/>
                  <a:pt x="1369" y="1128"/>
                  <a:pt x="1369" y="1123"/>
                </a:cubicBezTo>
                <a:cubicBezTo>
                  <a:pt x="1368" y="1091"/>
                  <a:pt x="1361" y="1060"/>
                  <a:pt x="1350" y="1031"/>
                </a:cubicBezTo>
                <a:close/>
              </a:path>
            </a:pathLst>
          </a:custGeom>
          <a:solidFill>
            <a:schemeClr val="accent2"/>
          </a:solidFill>
          <a:ln>
            <a:noFill/>
          </a:ln>
        </p:spPr>
        <p:txBody>
          <a:bodyPr vert="horz" wrap="square" lIns="82305" tIns="41153" rIns="82305" bIns="41153" numCol="1" anchor="t" anchorCtr="0" compatLnSpc="1">
            <a:prstTxWarp prst="textNoShape">
              <a:avLst/>
            </a:prstTxWarp>
          </a:bodyPr>
          <a:lstStyle/>
          <a:p>
            <a:endParaRPr lang="en-US" sz="1600"/>
          </a:p>
        </p:txBody>
      </p:sp>
      <p:sp>
        <p:nvSpPr>
          <p:cNvPr id="2" name="Rectangle 1"/>
          <p:cNvSpPr/>
          <p:nvPr/>
        </p:nvSpPr>
        <p:spPr>
          <a:xfrm>
            <a:off x="3162420" y="6236643"/>
            <a:ext cx="2501869" cy="215444"/>
          </a:xfrm>
          <a:prstGeom prst="rect">
            <a:avLst/>
          </a:prstGeom>
        </p:spPr>
        <p:txBody>
          <a:bodyPr wrap="square">
            <a:spAutoFit/>
          </a:bodyPr>
          <a:lstStyle/>
          <a:p>
            <a:pPr algn="ctr"/>
            <a:r>
              <a:rPr lang="en-GB" sz="800" dirty="0">
                <a:solidFill>
                  <a:schemeClr val="tx2"/>
                </a:solidFill>
              </a:rPr>
              <a:t>*medical devices, diagnostics and digital health</a:t>
            </a:r>
            <a:endParaRPr lang="en-GB" sz="800" dirty="0"/>
          </a:p>
        </p:txBody>
      </p:sp>
    </p:spTree>
    <p:extLst>
      <p:ext uri="{BB962C8B-B14F-4D97-AF65-F5344CB8AC3E}">
        <p14:creationId xmlns:p14="http://schemas.microsoft.com/office/powerpoint/2010/main" val="17035618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ctrTitle"/>
          </p:nvPr>
        </p:nvSpPr>
        <p:spPr>
          <a:xfrm>
            <a:off x="329083" y="180162"/>
            <a:ext cx="6858000" cy="505471"/>
          </a:xfrm>
        </p:spPr>
        <p:txBody>
          <a:bodyPr/>
          <a:lstStyle/>
          <a:p>
            <a:r>
              <a:rPr lang="en-US" sz="2800" cap="all" dirty="0" smtClean="0"/>
              <a:t>About MedTech Europe</a:t>
            </a:r>
            <a:endParaRPr lang="en-GB" sz="6000" b="1" cap="all" dirty="0"/>
          </a:p>
        </p:txBody>
      </p:sp>
      <p:sp>
        <p:nvSpPr>
          <p:cNvPr id="4" name="Text Placeholder 6"/>
          <p:cNvSpPr>
            <a:spLocks noGrp="1"/>
          </p:cNvSpPr>
          <p:nvPr>
            <p:ph type="body" sz="quarter" idx="15"/>
          </p:nvPr>
        </p:nvSpPr>
        <p:spPr>
          <a:xfrm>
            <a:off x="301835" y="868976"/>
            <a:ext cx="8229291" cy="764616"/>
          </a:xfrm>
        </p:spPr>
        <p:txBody>
          <a:bodyPr/>
          <a:lstStyle/>
          <a:p>
            <a:pPr marL="0" indent="0" algn="ctr">
              <a:lnSpc>
                <a:spcPct val="130000"/>
              </a:lnSpc>
              <a:buNone/>
              <a:defRPr/>
            </a:pPr>
            <a:r>
              <a:rPr lang="en-US" sz="2400" dirty="0" smtClean="0">
                <a:solidFill>
                  <a:schemeClr val="bg2"/>
                </a:solidFill>
              </a:rPr>
              <a:t>Based </a:t>
            </a:r>
            <a:r>
              <a:rPr lang="en-US" sz="2400" dirty="0">
                <a:solidFill>
                  <a:schemeClr val="bg2"/>
                </a:solidFill>
              </a:rPr>
              <a:t>in Brussels, Belgium with </a:t>
            </a:r>
            <a:r>
              <a:rPr lang="en-US" sz="2400" dirty="0" smtClean="0">
                <a:solidFill>
                  <a:schemeClr val="bg2"/>
                </a:solidFill>
              </a:rPr>
              <a:t>40+ staff</a:t>
            </a:r>
          </a:p>
          <a:p>
            <a:pPr marL="0" indent="0">
              <a:lnSpc>
                <a:spcPct val="130000"/>
              </a:lnSpc>
              <a:buNone/>
              <a:defRPr/>
            </a:pPr>
            <a:endParaRPr lang="en-US" sz="2000" dirty="0">
              <a:solidFill>
                <a:schemeClr val="bg2"/>
              </a:solidFill>
            </a:endParaRPr>
          </a:p>
          <a:p>
            <a:endParaRPr lang="en-GB" sz="1400" dirty="0"/>
          </a:p>
          <a:p>
            <a:endParaRPr lang="en-GB" sz="1400" dirty="0"/>
          </a:p>
        </p:txBody>
      </p:sp>
      <p:grpSp>
        <p:nvGrpSpPr>
          <p:cNvPr id="35" name="Group 34"/>
          <p:cNvGrpSpPr/>
          <p:nvPr/>
        </p:nvGrpSpPr>
        <p:grpSpPr>
          <a:xfrm>
            <a:off x="207537" y="4188247"/>
            <a:ext cx="2011680" cy="2011680"/>
            <a:chOff x="207537" y="4188246"/>
            <a:chExt cx="2011680" cy="2011680"/>
          </a:xfrm>
        </p:grpSpPr>
        <p:pic>
          <p:nvPicPr>
            <p:cNvPr id="33" name="Picture 32"/>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07537" y="4188246"/>
              <a:ext cx="2011680" cy="2011680"/>
            </a:xfrm>
            <a:prstGeom prst="ellipse">
              <a:avLst/>
            </a:prstGeom>
            <a:ln w="28575">
              <a:solidFill>
                <a:schemeClr val="tx2"/>
              </a:solidFill>
            </a:ln>
          </p:spPr>
        </p:pic>
        <p:sp>
          <p:nvSpPr>
            <p:cNvPr id="6" name="Rectangle 5"/>
            <p:cNvSpPr/>
            <p:nvPr/>
          </p:nvSpPr>
          <p:spPr>
            <a:xfrm>
              <a:off x="365759" y="4896553"/>
              <a:ext cx="1695236" cy="7911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355794" y="5047774"/>
              <a:ext cx="1695236" cy="523220"/>
            </a:xfrm>
            <a:prstGeom prst="rect">
              <a:avLst/>
            </a:prstGeom>
            <a:noFill/>
          </p:spPr>
          <p:txBody>
            <a:bodyPr wrap="square" rtlCol="0">
              <a:spAutoFit/>
            </a:bodyPr>
            <a:lstStyle/>
            <a:p>
              <a:pPr algn="ctr"/>
              <a:r>
                <a:rPr lang="en-US" sz="1400" dirty="0" smtClean="0">
                  <a:latin typeface="Arial Black" panose="020B0A04020102020204" pitchFamily="34" charset="0"/>
                </a:rPr>
                <a:t>Environmental Policy</a:t>
              </a:r>
              <a:endParaRPr lang="en-GB" sz="1400" dirty="0">
                <a:latin typeface="Arial Black" panose="020B0A04020102020204" pitchFamily="34" charset="0"/>
              </a:endParaRPr>
            </a:p>
          </p:txBody>
        </p:sp>
      </p:grpSp>
      <p:grpSp>
        <p:nvGrpSpPr>
          <p:cNvPr id="34" name="Group 33"/>
          <p:cNvGrpSpPr/>
          <p:nvPr/>
        </p:nvGrpSpPr>
        <p:grpSpPr>
          <a:xfrm>
            <a:off x="2401624" y="4188247"/>
            <a:ext cx="2011680" cy="2011680"/>
            <a:chOff x="2401624" y="4188246"/>
            <a:chExt cx="2011680" cy="2011680"/>
          </a:xfrm>
        </p:grpSpPr>
        <p:pic>
          <p:nvPicPr>
            <p:cNvPr id="28" name="Picture 27"/>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401624" y="4188246"/>
              <a:ext cx="2011680" cy="2011680"/>
            </a:xfrm>
            <a:prstGeom prst="ellipse">
              <a:avLst/>
            </a:prstGeom>
            <a:ln w="28575">
              <a:solidFill>
                <a:schemeClr val="tx2"/>
              </a:solidFill>
            </a:ln>
          </p:spPr>
        </p:pic>
        <p:sp>
          <p:nvSpPr>
            <p:cNvPr id="8" name="Rectangle 7"/>
            <p:cNvSpPr/>
            <p:nvPr/>
          </p:nvSpPr>
          <p:spPr>
            <a:xfrm>
              <a:off x="2556523" y="4876771"/>
              <a:ext cx="1695236" cy="7911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2544542" y="4921981"/>
              <a:ext cx="1695236" cy="738664"/>
            </a:xfrm>
            <a:prstGeom prst="rect">
              <a:avLst/>
            </a:prstGeom>
            <a:noFill/>
          </p:spPr>
          <p:txBody>
            <a:bodyPr wrap="square" rtlCol="0">
              <a:spAutoFit/>
            </a:bodyPr>
            <a:lstStyle/>
            <a:p>
              <a:pPr algn="ctr"/>
              <a:r>
                <a:rPr lang="en-US" sz="1400" dirty="0" smtClean="0">
                  <a:latin typeface="Arial Black" panose="020B0A04020102020204" pitchFamily="34" charset="0"/>
                </a:rPr>
                <a:t>Market Access</a:t>
              </a:r>
              <a:r>
                <a:rPr lang="en-GB" sz="1400" dirty="0">
                  <a:latin typeface="Arial Black" panose="020B0A04020102020204" pitchFamily="34" charset="0"/>
                </a:rPr>
                <a:t/>
              </a:r>
              <a:br>
                <a:rPr lang="en-GB" sz="1400" dirty="0">
                  <a:latin typeface="Arial Black" panose="020B0A04020102020204" pitchFamily="34" charset="0"/>
                </a:rPr>
              </a:br>
              <a:r>
                <a:rPr lang="en-GB" sz="1400" dirty="0" smtClean="0">
                  <a:latin typeface="Arial Black" panose="020B0A04020102020204" pitchFamily="34" charset="0"/>
                </a:rPr>
                <a:t>and Economic </a:t>
              </a:r>
              <a:br>
                <a:rPr lang="en-GB" sz="1400" dirty="0" smtClean="0">
                  <a:latin typeface="Arial Black" panose="020B0A04020102020204" pitchFamily="34" charset="0"/>
                </a:rPr>
              </a:br>
              <a:r>
                <a:rPr lang="en-GB" sz="1400" dirty="0" smtClean="0">
                  <a:latin typeface="Arial Black" panose="020B0A04020102020204" pitchFamily="34" charset="0"/>
                </a:rPr>
                <a:t>Policy</a:t>
              </a:r>
              <a:endParaRPr lang="en-US" sz="1400" dirty="0" smtClean="0">
                <a:latin typeface="Arial Black" panose="020B0A04020102020204" pitchFamily="34" charset="0"/>
              </a:endParaRPr>
            </a:p>
          </p:txBody>
        </p:sp>
      </p:grpSp>
      <p:grpSp>
        <p:nvGrpSpPr>
          <p:cNvPr id="25" name="Group 24"/>
          <p:cNvGrpSpPr/>
          <p:nvPr/>
        </p:nvGrpSpPr>
        <p:grpSpPr>
          <a:xfrm>
            <a:off x="4595711" y="4188247"/>
            <a:ext cx="2011680" cy="2011680"/>
            <a:chOff x="4595711" y="4188246"/>
            <a:chExt cx="2011680" cy="2011680"/>
          </a:xfrm>
        </p:grpSpPr>
        <p:pic>
          <p:nvPicPr>
            <p:cNvPr id="27" name="Picture 26"/>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595711" y="4188246"/>
              <a:ext cx="2011680" cy="2011680"/>
            </a:xfrm>
            <a:prstGeom prst="ellipse">
              <a:avLst/>
            </a:prstGeom>
            <a:ln w="28575">
              <a:solidFill>
                <a:schemeClr val="tx2"/>
              </a:solidFill>
            </a:ln>
          </p:spPr>
        </p:pic>
        <p:sp>
          <p:nvSpPr>
            <p:cNvPr id="11" name="Rectangle 10"/>
            <p:cNvSpPr/>
            <p:nvPr/>
          </p:nvSpPr>
          <p:spPr>
            <a:xfrm>
              <a:off x="4738418" y="4876771"/>
              <a:ext cx="1695236" cy="7911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4765795" y="5007297"/>
              <a:ext cx="1695236" cy="523220"/>
            </a:xfrm>
            <a:prstGeom prst="rect">
              <a:avLst/>
            </a:prstGeom>
            <a:noFill/>
          </p:spPr>
          <p:txBody>
            <a:bodyPr wrap="square" rtlCol="0">
              <a:spAutoFit/>
            </a:bodyPr>
            <a:lstStyle/>
            <a:p>
              <a:pPr algn="ctr"/>
              <a:r>
                <a:rPr lang="en-US" sz="1400" dirty="0" smtClean="0">
                  <a:latin typeface="Arial Black" panose="020B0A04020102020204" pitchFamily="34" charset="0"/>
                </a:rPr>
                <a:t>International Policy</a:t>
              </a:r>
              <a:endParaRPr lang="en-GB" sz="1400" dirty="0">
                <a:latin typeface="Arial Black" panose="020B0A04020102020204" pitchFamily="34" charset="0"/>
              </a:endParaRPr>
            </a:p>
          </p:txBody>
        </p:sp>
      </p:grpSp>
      <p:grpSp>
        <p:nvGrpSpPr>
          <p:cNvPr id="17" name="Group 16"/>
          <p:cNvGrpSpPr/>
          <p:nvPr/>
        </p:nvGrpSpPr>
        <p:grpSpPr>
          <a:xfrm>
            <a:off x="6789799" y="4188247"/>
            <a:ext cx="2011680" cy="2011680"/>
            <a:chOff x="6789799" y="4188246"/>
            <a:chExt cx="2011680" cy="2011680"/>
          </a:xfrm>
        </p:grpSpPr>
        <p:pic>
          <p:nvPicPr>
            <p:cNvPr id="30" name="Picture 29"/>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789799" y="4188246"/>
              <a:ext cx="2011680" cy="2011680"/>
            </a:xfrm>
            <a:prstGeom prst="ellipse">
              <a:avLst/>
            </a:prstGeom>
            <a:ln w="28575">
              <a:solidFill>
                <a:schemeClr val="tx2"/>
              </a:solidFill>
            </a:ln>
          </p:spPr>
        </p:pic>
        <p:sp>
          <p:nvSpPr>
            <p:cNvPr id="13" name="Rectangle 12"/>
            <p:cNvSpPr/>
            <p:nvPr/>
          </p:nvSpPr>
          <p:spPr>
            <a:xfrm>
              <a:off x="6977281" y="4862423"/>
              <a:ext cx="1695236" cy="7911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p:cNvSpPr txBox="1"/>
            <p:nvPr/>
          </p:nvSpPr>
          <p:spPr>
            <a:xfrm>
              <a:off x="6980991" y="4994275"/>
              <a:ext cx="1695236" cy="523220"/>
            </a:xfrm>
            <a:prstGeom prst="rect">
              <a:avLst/>
            </a:prstGeom>
            <a:noFill/>
          </p:spPr>
          <p:txBody>
            <a:bodyPr wrap="square" rtlCol="0">
              <a:spAutoFit/>
            </a:bodyPr>
            <a:lstStyle/>
            <a:p>
              <a:pPr algn="ctr"/>
              <a:r>
                <a:rPr lang="en-US" sz="1400" dirty="0" smtClean="0">
                  <a:latin typeface="Arial Black" panose="020B0A04020102020204" pitchFamily="34" charset="0"/>
                </a:rPr>
                <a:t>Market Information</a:t>
              </a:r>
              <a:endParaRPr lang="en-GB" sz="1400" dirty="0">
                <a:latin typeface="Arial Black" panose="020B0A04020102020204" pitchFamily="34" charset="0"/>
              </a:endParaRPr>
            </a:p>
          </p:txBody>
        </p:sp>
      </p:grpSp>
      <p:grpSp>
        <p:nvGrpSpPr>
          <p:cNvPr id="2" name="Group 1"/>
          <p:cNvGrpSpPr/>
          <p:nvPr/>
        </p:nvGrpSpPr>
        <p:grpSpPr>
          <a:xfrm>
            <a:off x="361236" y="1797664"/>
            <a:ext cx="2011680" cy="2011680"/>
            <a:chOff x="361236" y="1797664"/>
            <a:chExt cx="2011680" cy="2011680"/>
          </a:xfrm>
        </p:grpSpPr>
        <p:pic>
          <p:nvPicPr>
            <p:cNvPr id="29" name="Picture 28"/>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361236" y="1797664"/>
              <a:ext cx="2011680" cy="2011680"/>
            </a:xfrm>
            <a:prstGeom prst="ellipse">
              <a:avLst/>
            </a:prstGeom>
            <a:ln w="28575">
              <a:solidFill>
                <a:schemeClr val="tx2"/>
              </a:solidFill>
            </a:ln>
          </p:spPr>
          <p:style>
            <a:lnRef idx="2">
              <a:schemeClr val="accent2"/>
            </a:lnRef>
            <a:fillRef idx="1">
              <a:schemeClr val="lt1"/>
            </a:fillRef>
            <a:effectRef idx="0">
              <a:schemeClr val="accent2"/>
            </a:effectRef>
            <a:fontRef idx="minor">
              <a:schemeClr val="dk1"/>
            </a:fontRef>
          </p:style>
        </p:pic>
        <p:sp>
          <p:nvSpPr>
            <p:cNvPr id="3" name="Rectangle 2"/>
            <p:cNvSpPr/>
            <p:nvPr/>
          </p:nvSpPr>
          <p:spPr>
            <a:xfrm>
              <a:off x="523981" y="2434967"/>
              <a:ext cx="1695236" cy="7911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p:cNvSpPr txBox="1"/>
            <p:nvPr/>
          </p:nvSpPr>
          <p:spPr>
            <a:xfrm>
              <a:off x="523982" y="2483448"/>
              <a:ext cx="1695236" cy="738664"/>
            </a:xfrm>
            <a:prstGeom prst="rect">
              <a:avLst/>
            </a:prstGeom>
            <a:noFill/>
          </p:spPr>
          <p:txBody>
            <a:bodyPr wrap="square" rtlCol="0">
              <a:spAutoFit/>
            </a:bodyPr>
            <a:lstStyle/>
            <a:p>
              <a:pPr algn="ctr"/>
              <a:r>
                <a:rPr lang="en-US" sz="1400" dirty="0" smtClean="0">
                  <a:latin typeface="Arial Black" panose="020B0A04020102020204" pitchFamily="34" charset="0"/>
                </a:rPr>
                <a:t>Regulatory and Industrial Policies</a:t>
              </a:r>
              <a:endParaRPr lang="en-GB" sz="1400" dirty="0">
                <a:latin typeface="Arial Black" panose="020B0A04020102020204" pitchFamily="34" charset="0"/>
              </a:endParaRPr>
            </a:p>
          </p:txBody>
        </p:sp>
      </p:grpSp>
      <p:grpSp>
        <p:nvGrpSpPr>
          <p:cNvPr id="14" name="Group 13"/>
          <p:cNvGrpSpPr/>
          <p:nvPr/>
        </p:nvGrpSpPr>
        <p:grpSpPr>
          <a:xfrm>
            <a:off x="2473848" y="1797664"/>
            <a:ext cx="2011680" cy="2011680"/>
            <a:chOff x="2473848" y="1797664"/>
            <a:chExt cx="2011680" cy="2011680"/>
          </a:xfrm>
        </p:grpSpPr>
        <p:pic>
          <p:nvPicPr>
            <p:cNvPr id="32" name="Picture 31"/>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2473848" y="1797664"/>
              <a:ext cx="2011680" cy="2011680"/>
            </a:xfrm>
            <a:prstGeom prst="ellipse">
              <a:avLst/>
            </a:prstGeom>
            <a:ln w="28575">
              <a:solidFill>
                <a:schemeClr val="tx2"/>
              </a:solidFill>
            </a:ln>
          </p:spPr>
          <p:style>
            <a:lnRef idx="2">
              <a:schemeClr val="accent2"/>
            </a:lnRef>
            <a:fillRef idx="1">
              <a:schemeClr val="lt1"/>
            </a:fillRef>
            <a:effectRef idx="0">
              <a:schemeClr val="accent2"/>
            </a:effectRef>
            <a:fontRef idx="minor">
              <a:schemeClr val="dk1"/>
            </a:fontRef>
          </p:style>
        </p:pic>
        <p:sp>
          <p:nvSpPr>
            <p:cNvPr id="7" name="Rectangle 6"/>
            <p:cNvSpPr/>
            <p:nvPr/>
          </p:nvSpPr>
          <p:spPr>
            <a:xfrm>
              <a:off x="2669537" y="2443531"/>
              <a:ext cx="1695236" cy="7911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2669537" y="2577476"/>
              <a:ext cx="1695236" cy="523220"/>
            </a:xfrm>
            <a:prstGeom prst="rect">
              <a:avLst/>
            </a:prstGeom>
            <a:noFill/>
          </p:spPr>
          <p:txBody>
            <a:bodyPr wrap="square" rtlCol="0">
              <a:spAutoFit/>
            </a:bodyPr>
            <a:lstStyle/>
            <a:p>
              <a:pPr algn="ctr"/>
              <a:r>
                <a:rPr lang="en-US" sz="1400" dirty="0" smtClean="0">
                  <a:latin typeface="Arial Black" panose="020B0A04020102020204" pitchFamily="34" charset="0"/>
                </a:rPr>
                <a:t>Legal and </a:t>
              </a:r>
            </a:p>
            <a:p>
              <a:pPr algn="ctr"/>
              <a:r>
                <a:rPr lang="en-US" sz="1400" dirty="0" smtClean="0">
                  <a:latin typeface="Arial Black" panose="020B0A04020102020204" pitchFamily="34" charset="0"/>
                </a:rPr>
                <a:t>Compliance </a:t>
              </a:r>
              <a:endParaRPr lang="en-GB" sz="1400" dirty="0">
                <a:latin typeface="Arial Black" panose="020B0A04020102020204" pitchFamily="34" charset="0"/>
              </a:endParaRPr>
            </a:p>
          </p:txBody>
        </p:sp>
      </p:grpSp>
      <p:grpSp>
        <p:nvGrpSpPr>
          <p:cNvPr id="15" name="Group 14"/>
          <p:cNvGrpSpPr/>
          <p:nvPr/>
        </p:nvGrpSpPr>
        <p:grpSpPr>
          <a:xfrm>
            <a:off x="4586460" y="1797664"/>
            <a:ext cx="2011680" cy="2011680"/>
            <a:chOff x="4586460" y="1797664"/>
            <a:chExt cx="2011680" cy="2011680"/>
          </a:xfrm>
        </p:grpSpPr>
        <p:pic>
          <p:nvPicPr>
            <p:cNvPr id="26" name="Picture 25"/>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4586460" y="1797664"/>
              <a:ext cx="2011680" cy="2011680"/>
            </a:xfrm>
            <a:prstGeom prst="ellipse">
              <a:avLst/>
            </a:prstGeom>
            <a:ln w="28575">
              <a:solidFill>
                <a:schemeClr val="tx2"/>
              </a:solidFill>
            </a:ln>
          </p:spPr>
          <p:style>
            <a:lnRef idx="2">
              <a:schemeClr val="accent2"/>
            </a:lnRef>
            <a:fillRef idx="1">
              <a:schemeClr val="lt1"/>
            </a:fillRef>
            <a:effectRef idx="0">
              <a:schemeClr val="accent2"/>
            </a:effectRef>
            <a:fontRef idx="minor">
              <a:schemeClr val="dk1"/>
            </a:fontRef>
          </p:style>
        </p:pic>
        <p:sp>
          <p:nvSpPr>
            <p:cNvPr id="9" name="Rectangle 8"/>
            <p:cNvSpPr/>
            <p:nvPr/>
          </p:nvSpPr>
          <p:spPr>
            <a:xfrm>
              <a:off x="4765795" y="2457225"/>
              <a:ext cx="1695236" cy="7911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4772624" y="2498704"/>
              <a:ext cx="1695236" cy="738664"/>
            </a:xfrm>
            <a:prstGeom prst="rect">
              <a:avLst/>
            </a:prstGeom>
            <a:noFill/>
          </p:spPr>
          <p:txBody>
            <a:bodyPr wrap="square" rtlCol="0">
              <a:spAutoFit/>
            </a:bodyPr>
            <a:lstStyle/>
            <a:p>
              <a:pPr algn="ctr"/>
              <a:r>
                <a:rPr lang="en-US" sz="1400" dirty="0" smtClean="0">
                  <a:latin typeface="Arial Black" panose="020B0A04020102020204" pitchFamily="34" charset="0"/>
                </a:rPr>
                <a:t>Government Affairs and Public Policy </a:t>
              </a:r>
              <a:endParaRPr lang="en-GB" sz="1400" dirty="0">
                <a:latin typeface="Arial Black" panose="020B0A04020102020204" pitchFamily="34" charset="0"/>
              </a:endParaRPr>
            </a:p>
          </p:txBody>
        </p:sp>
      </p:grpSp>
      <p:grpSp>
        <p:nvGrpSpPr>
          <p:cNvPr id="16" name="Group 15"/>
          <p:cNvGrpSpPr/>
          <p:nvPr/>
        </p:nvGrpSpPr>
        <p:grpSpPr>
          <a:xfrm>
            <a:off x="6699071" y="1797664"/>
            <a:ext cx="2013402" cy="2011680"/>
            <a:chOff x="6699071" y="1797664"/>
            <a:chExt cx="2013402" cy="2011680"/>
          </a:xfrm>
        </p:grpSpPr>
        <p:pic>
          <p:nvPicPr>
            <p:cNvPr id="31" name="Picture 30"/>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6699071" y="1797664"/>
              <a:ext cx="2011680" cy="2011680"/>
            </a:xfrm>
            <a:prstGeom prst="ellipse">
              <a:avLst/>
            </a:prstGeom>
            <a:ln w="28575">
              <a:solidFill>
                <a:schemeClr val="tx2"/>
              </a:solidFill>
            </a:ln>
          </p:spPr>
          <p:style>
            <a:lnRef idx="2">
              <a:schemeClr val="accent2"/>
            </a:lnRef>
            <a:fillRef idx="1">
              <a:schemeClr val="lt1"/>
            </a:fillRef>
            <a:effectRef idx="0">
              <a:schemeClr val="accent2"/>
            </a:effectRef>
            <a:fontRef idx="minor">
              <a:schemeClr val="dk1"/>
            </a:fontRef>
          </p:style>
        </p:pic>
        <p:sp>
          <p:nvSpPr>
            <p:cNvPr id="12" name="Rectangle 11"/>
            <p:cNvSpPr/>
            <p:nvPr/>
          </p:nvSpPr>
          <p:spPr>
            <a:xfrm>
              <a:off x="6890803" y="2517159"/>
              <a:ext cx="1695236" cy="7911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p:cNvSpPr txBox="1"/>
            <p:nvPr/>
          </p:nvSpPr>
          <p:spPr>
            <a:xfrm>
              <a:off x="6789799" y="2580896"/>
              <a:ext cx="1922674" cy="738664"/>
            </a:xfrm>
            <a:prstGeom prst="rect">
              <a:avLst/>
            </a:prstGeom>
            <a:noFill/>
          </p:spPr>
          <p:txBody>
            <a:bodyPr wrap="square" rtlCol="0">
              <a:spAutoFit/>
            </a:bodyPr>
            <a:lstStyle/>
            <a:p>
              <a:pPr algn="ctr"/>
              <a:r>
                <a:rPr lang="en-US" sz="1400" dirty="0" smtClean="0">
                  <a:latin typeface="Arial Black" panose="020B0A04020102020204" pitchFamily="34" charset="0"/>
                </a:rPr>
                <a:t>Communications and Press Relations</a:t>
              </a:r>
              <a:endParaRPr lang="en-GB" sz="1400" dirty="0">
                <a:latin typeface="Arial Black" panose="020B0A04020102020204" pitchFamily="34" charset="0"/>
              </a:endParaRPr>
            </a:p>
          </p:txBody>
        </p:sp>
      </p:grpSp>
    </p:spTree>
    <p:extLst>
      <p:ext uri="{BB962C8B-B14F-4D97-AF65-F5344CB8AC3E}">
        <p14:creationId xmlns:p14="http://schemas.microsoft.com/office/powerpoint/2010/main" val="20490243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CE27FF-58F4-4580-8880-1B952277BCEF}"/>
              </a:ext>
            </a:extLst>
          </p:cNvPr>
          <p:cNvSpPr>
            <a:spLocks noGrp="1"/>
          </p:cNvSpPr>
          <p:nvPr>
            <p:ph type="ctrTitle"/>
          </p:nvPr>
        </p:nvSpPr>
        <p:spPr/>
        <p:txBody>
          <a:bodyPr/>
          <a:lstStyle/>
          <a:p>
            <a:r>
              <a:rPr lang="en-US" dirty="0"/>
              <a:t>2018 Priorities</a:t>
            </a:r>
          </a:p>
        </p:txBody>
      </p:sp>
      <p:sp>
        <p:nvSpPr>
          <p:cNvPr id="3" name="Text Placeholder 2">
            <a:extLst>
              <a:ext uri="{FF2B5EF4-FFF2-40B4-BE49-F238E27FC236}">
                <a16:creationId xmlns="" xmlns:a16="http://schemas.microsoft.com/office/drawing/2014/main" id="{1A95A2A8-B6DA-4C19-A5C3-F1775F04DE54}"/>
              </a:ext>
            </a:extLst>
          </p:cNvPr>
          <p:cNvSpPr>
            <a:spLocks noGrp="1"/>
          </p:cNvSpPr>
          <p:nvPr>
            <p:ph type="body" sz="quarter" idx="15"/>
          </p:nvPr>
        </p:nvSpPr>
        <p:spPr/>
        <p:txBody>
          <a:bodyPr/>
          <a:lstStyle/>
          <a:p>
            <a:endParaRPr lang="en-US"/>
          </a:p>
        </p:txBody>
      </p:sp>
      <p:grpSp>
        <p:nvGrpSpPr>
          <p:cNvPr id="5" name="Group 4">
            <a:extLst>
              <a:ext uri="{FF2B5EF4-FFF2-40B4-BE49-F238E27FC236}">
                <a16:creationId xmlns="" xmlns:a16="http://schemas.microsoft.com/office/drawing/2014/main" id="{C91F09F9-0C7F-46B0-B048-1FED8E01EEAA}"/>
              </a:ext>
            </a:extLst>
          </p:cNvPr>
          <p:cNvGrpSpPr/>
          <p:nvPr/>
        </p:nvGrpSpPr>
        <p:grpSpPr>
          <a:xfrm>
            <a:off x="-759441" y="946113"/>
            <a:ext cx="9537681" cy="5271654"/>
            <a:chOff x="-759441" y="946113"/>
            <a:chExt cx="9537681" cy="5271654"/>
          </a:xfrm>
        </p:grpSpPr>
        <p:sp>
          <p:nvSpPr>
            <p:cNvPr id="6" name="Rounded Rectangle 4">
              <a:extLst>
                <a:ext uri="{FF2B5EF4-FFF2-40B4-BE49-F238E27FC236}">
                  <a16:creationId xmlns="" xmlns:a16="http://schemas.microsoft.com/office/drawing/2014/main" id="{3FAE2546-3799-42BD-BEC0-94865F866488}"/>
                </a:ext>
              </a:extLst>
            </p:cNvPr>
            <p:cNvSpPr/>
            <p:nvPr/>
          </p:nvSpPr>
          <p:spPr>
            <a:xfrm>
              <a:off x="3070896" y="982079"/>
              <a:ext cx="5707344" cy="5233727"/>
            </a:xfrm>
            <a:prstGeom prst="roundRect">
              <a:avLst>
                <a:gd name="adj" fmla="val 4529"/>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1F1F1"/>
                </a:solidFill>
              </a:endParaRPr>
            </a:p>
          </p:txBody>
        </p:sp>
        <p:sp>
          <p:nvSpPr>
            <p:cNvPr id="7" name="Rounded Rectangle 2">
              <a:extLst>
                <a:ext uri="{FF2B5EF4-FFF2-40B4-BE49-F238E27FC236}">
                  <a16:creationId xmlns="" xmlns:a16="http://schemas.microsoft.com/office/drawing/2014/main" id="{D9254A42-B0A4-442D-9640-6556D23B9E93}"/>
                </a:ext>
              </a:extLst>
            </p:cNvPr>
            <p:cNvSpPr/>
            <p:nvPr/>
          </p:nvSpPr>
          <p:spPr>
            <a:xfrm>
              <a:off x="257021" y="952421"/>
              <a:ext cx="2718486" cy="5263385"/>
            </a:xfrm>
            <a:prstGeom prst="roundRect">
              <a:avLst>
                <a:gd name="adj" fmla="val 6687"/>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1F1F1"/>
                </a:solidFill>
              </a:endParaRPr>
            </a:p>
          </p:txBody>
        </p:sp>
        <p:graphicFrame>
          <p:nvGraphicFramePr>
            <p:cNvPr id="8" name="Diagram 7">
              <a:extLst>
                <a:ext uri="{FF2B5EF4-FFF2-40B4-BE49-F238E27FC236}">
                  <a16:creationId xmlns="" xmlns:a16="http://schemas.microsoft.com/office/drawing/2014/main" id="{9E91F084-E6A5-4096-A5B7-8A107C123B82}"/>
                </a:ext>
              </a:extLst>
            </p:cNvPr>
            <p:cNvGraphicFramePr/>
            <p:nvPr>
              <p:extLst/>
            </p:nvPr>
          </p:nvGraphicFramePr>
          <p:xfrm>
            <a:off x="-759441" y="946113"/>
            <a:ext cx="5500496" cy="52696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Pentagon 9">
              <a:extLst>
                <a:ext uri="{FF2B5EF4-FFF2-40B4-BE49-F238E27FC236}">
                  <a16:creationId xmlns="" xmlns:a16="http://schemas.microsoft.com/office/drawing/2014/main" id="{74304960-00A2-4E96-A62C-25B3006B4A7E}"/>
                </a:ext>
              </a:extLst>
            </p:cNvPr>
            <p:cNvSpPr/>
            <p:nvPr/>
          </p:nvSpPr>
          <p:spPr>
            <a:xfrm>
              <a:off x="3076237" y="4139943"/>
              <a:ext cx="5120706" cy="1000381"/>
            </a:xfrm>
            <a:prstGeom prst="homePlate">
              <a:avLst>
                <a:gd name="adj" fmla="val 26596"/>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9388" indent="-179388">
                <a:buFont typeface="Wingdings" panose="05000000000000000000" pitchFamily="2" charset="2"/>
                <a:buChar char="§"/>
              </a:pPr>
              <a:endParaRPr lang="en-GB" sz="800" b="1" dirty="0">
                <a:solidFill>
                  <a:srgbClr val="F1F1F1"/>
                </a:solidFill>
                <a:effectLst>
                  <a:outerShdw blurRad="38100" dist="38100" dir="2700000" algn="tl">
                    <a:srgbClr val="000000">
                      <a:alpha val="43137"/>
                    </a:srgbClr>
                  </a:outerShdw>
                </a:effectLst>
              </a:endParaRPr>
            </a:p>
            <a:p>
              <a:pPr marL="179388" indent="-179388">
                <a:buFont typeface="Wingdings" panose="05000000000000000000" pitchFamily="2" charset="2"/>
                <a:buChar char="§"/>
              </a:pPr>
              <a:r>
                <a:rPr lang="en-GB" sz="1200" b="1" dirty="0">
                  <a:solidFill>
                    <a:schemeClr val="accent6">
                      <a:lumMod val="50000"/>
                    </a:schemeClr>
                  </a:solidFill>
                </a:rPr>
                <a:t>EU Institution and stakeholders advocacy  &amp; Communication </a:t>
              </a:r>
              <a:r>
                <a:rPr lang="en-GB" sz="1600" b="1" dirty="0">
                  <a:solidFill>
                    <a:schemeClr val="accent6">
                      <a:lumMod val="50000"/>
                    </a:schemeClr>
                  </a:solidFill>
                </a:rPr>
                <a:t/>
              </a:r>
              <a:br>
                <a:rPr lang="en-GB" sz="1600" b="1" dirty="0">
                  <a:solidFill>
                    <a:schemeClr val="accent6">
                      <a:lumMod val="50000"/>
                    </a:schemeClr>
                  </a:solidFill>
                </a:rPr>
              </a:br>
              <a:r>
                <a:rPr lang="en-GB" sz="1100" b="1" dirty="0">
                  <a:solidFill>
                    <a:schemeClr val="accent6">
                      <a:lumMod val="50000"/>
                    </a:schemeClr>
                  </a:solidFill>
                </a:rPr>
                <a:t>“</a:t>
              </a:r>
              <a:r>
                <a:rPr lang="en-GB" sz="1100" b="1" i="1" dirty="0">
                  <a:solidFill>
                    <a:schemeClr val="accent6">
                      <a:lumMod val="50000"/>
                    </a:schemeClr>
                  </a:solidFill>
                </a:rPr>
                <a:t>Promote the Value of Medical Technologies for Patients &amp; HC”</a:t>
              </a:r>
            </a:p>
            <a:p>
              <a:pPr marL="179388" indent="-179388">
                <a:buFont typeface="Wingdings" panose="05000000000000000000" pitchFamily="2" charset="2"/>
                <a:buChar char="§"/>
              </a:pPr>
              <a:r>
                <a:rPr lang="en-GB" sz="1200" b="1" dirty="0">
                  <a:solidFill>
                    <a:schemeClr val="accent6">
                      <a:lumMod val="50000"/>
                    </a:schemeClr>
                  </a:solidFill>
                </a:rPr>
                <a:t>Brexit</a:t>
              </a:r>
            </a:p>
            <a:p>
              <a:pPr marL="179388" indent="-179388">
                <a:buFont typeface="Wingdings" panose="05000000000000000000" pitchFamily="2" charset="2"/>
                <a:buChar char="§"/>
              </a:pPr>
              <a:r>
                <a:rPr lang="en-GB" sz="1200" b="1" dirty="0">
                  <a:solidFill>
                    <a:schemeClr val="accent6">
                      <a:lumMod val="50000"/>
                    </a:schemeClr>
                  </a:solidFill>
                </a:rPr>
                <a:t>AMR</a:t>
              </a:r>
              <a:endParaRPr lang="en-GB" sz="1400" dirty="0">
                <a:solidFill>
                  <a:srgbClr val="F1F1F1"/>
                </a:solidFill>
              </a:endParaRPr>
            </a:p>
          </p:txBody>
        </p:sp>
        <p:sp>
          <p:nvSpPr>
            <p:cNvPr id="10" name="Pentagon 10">
              <a:extLst>
                <a:ext uri="{FF2B5EF4-FFF2-40B4-BE49-F238E27FC236}">
                  <a16:creationId xmlns="" xmlns:a16="http://schemas.microsoft.com/office/drawing/2014/main" id="{EADB298F-D1E3-4B9A-A5EE-3DBB169316F4}"/>
                </a:ext>
              </a:extLst>
            </p:cNvPr>
            <p:cNvSpPr/>
            <p:nvPr/>
          </p:nvSpPr>
          <p:spPr>
            <a:xfrm>
              <a:off x="3066322" y="978473"/>
              <a:ext cx="5091893" cy="988440"/>
            </a:xfrm>
            <a:prstGeom prst="homePlate">
              <a:avLst>
                <a:gd name="adj" fmla="val 26596"/>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9388" indent="-179388">
                <a:buFont typeface="Wingdings" panose="05000000000000000000" pitchFamily="2" charset="2"/>
                <a:buChar char="§"/>
              </a:pPr>
              <a:endParaRPr lang="en-GB" sz="600" b="1" dirty="0">
                <a:solidFill>
                  <a:srgbClr val="F1F1F1"/>
                </a:solidFill>
                <a:effectLst>
                  <a:outerShdw blurRad="38100" dist="38100" dir="2700000" algn="tl">
                    <a:srgbClr val="000000">
                      <a:alpha val="43137"/>
                    </a:srgbClr>
                  </a:outerShdw>
                </a:effectLst>
              </a:endParaRPr>
            </a:p>
            <a:p>
              <a:pPr marL="179388" indent="-179388">
                <a:buFont typeface="Wingdings" panose="05000000000000000000" pitchFamily="2" charset="2"/>
                <a:buChar char="§"/>
              </a:pPr>
              <a:r>
                <a:rPr lang="en-GB" sz="1200" b="1" dirty="0">
                  <a:solidFill>
                    <a:schemeClr val="accent6">
                      <a:lumMod val="50000"/>
                    </a:schemeClr>
                  </a:solidFill>
                </a:rPr>
                <a:t>Notify Bodies preparedness</a:t>
              </a:r>
            </a:p>
            <a:p>
              <a:pPr marL="179388" indent="-179388">
                <a:buFont typeface="Wingdings" panose="05000000000000000000" pitchFamily="2" charset="2"/>
                <a:buChar char="§"/>
              </a:pPr>
              <a:r>
                <a:rPr lang="en-GB" sz="1200" b="1" dirty="0">
                  <a:solidFill>
                    <a:schemeClr val="accent6">
                      <a:lumMod val="50000"/>
                    </a:schemeClr>
                  </a:solidFill>
                </a:rPr>
                <a:t>IVDR / MDR – Text improvement/clarification &amp; 2</a:t>
              </a:r>
              <a:r>
                <a:rPr lang="en-GB" sz="1200" b="1" baseline="30000" dirty="0">
                  <a:solidFill>
                    <a:schemeClr val="accent6">
                      <a:lumMod val="50000"/>
                    </a:schemeClr>
                  </a:solidFill>
                </a:rPr>
                <a:t>nd</a:t>
              </a:r>
              <a:r>
                <a:rPr lang="en-GB" sz="1200" b="1" dirty="0">
                  <a:solidFill>
                    <a:schemeClr val="accent6">
                      <a:lumMod val="50000"/>
                    </a:schemeClr>
                  </a:solidFill>
                </a:rPr>
                <a:t> legislation</a:t>
              </a:r>
            </a:p>
            <a:p>
              <a:pPr marL="179388" indent="-179388">
                <a:buFont typeface="Wingdings" panose="05000000000000000000" pitchFamily="2" charset="2"/>
                <a:buChar char="§"/>
              </a:pPr>
              <a:r>
                <a:rPr lang="fr-FR" sz="1200" b="1" dirty="0" err="1">
                  <a:solidFill>
                    <a:schemeClr val="accent6">
                      <a:lumMod val="50000"/>
                    </a:schemeClr>
                  </a:solidFill>
                </a:rPr>
                <a:t>Industry</a:t>
              </a:r>
              <a:r>
                <a:rPr lang="fr-FR" sz="1200" b="1" dirty="0">
                  <a:solidFill>
                    <a:schemeClr val="accent6">
                      <a:lumMod val="50000"/>
                    </a:schemeClr>
                  </a:solidFill>
                </a:rPr>
                <a:t> </a:t>
              </a:r>
              <a:r>
                <a:rPr lang="fr-FR" sz="1200" b="1" dirty="0" err="1">
                  <a:solidFill>
                    <a:schemeClr val="accent6">
                      <a:lumMod val="50000"/>
                    </a:schemeClr>
                  </a:solidFill>
                </a:rPr>
                <a:t>preparedness</a:t>
              </a:r>
              <a:r>
                <a:rPr lang="fr-FR" sz="1200" b="1" dirty="0">
                  <a:solidFill>
                    <a:schemeClr val="accent6">
                      <a:lumMod val="50000"/>
                    </a:schemeClr>
                  </a:solidFill>
                </a:rPr>
                <a:t> for </a:t>
              </a:r>
              <a:r>
                <a:rPr lang="fr-FR" sz="1200" b="1" dirty="0" err="1">
                  <a:solidFill>
                    <a:schemeClr val="accent6">
                      <a:lumMod val="50000"/>
                    </a:schemeClr>
                  </a:solidFill>
                </a:rPr>
                <a:t>implementation</a:t>
              </a:r>
              <a:endParaRPr lang="en-GB" sz="1200" b="1" dirty="0">
                <a:solidFill>
                  <a:schemeClr val="accent6">
                    <a:lumMod val="50000"/>
                  </a:schemeClr>
                </a:solidFill>
              </a:endParaRPr>
            </a:p>
            <a:p>
              <a:pPr marL="179388" indent="-179388">
                <a:buFont typeface="Wingdings" panose="05000000000000000000" pitchFamily="2" charset="2"/>
                <a:buChar char="§"/>
              </a:pPr>
              <a:r>
                <a:rPr lang="en-GB" sz="1200" b="1" dirty="0">
                  <a:solidFill>
                    <a:schemeClr val="accent6">
                      <a:lumMod val="50000"/>
                    </a:schemeClr>
                  </a:solidFill>
                </a:rPr>
                <a:t>Environmental &amp; Chemicals Policies</a:t>
              </a:r>
            </a:p>
            <a:p>
              <a:pPr marL="285750" indent="-285750" algn="ctr">
                <a:buFont typeface="Wingdings" panose="05000000000000000000" pitchFamily="2" charset="2"/>
                <a:buChar char="§"/>
              </a:pPr>
              <a:endParaRPr lang="en-GB" sz="1400" dirty="0">
                <a:solidFill>
                  <a:srgbClr val="F1F1F1"/>
                </a:solidFill>
              </a:endParaRPr>
            </a:p>
          </p:txBody>
        </p:sp>
        <p:sp>
          <p:nvSpPr>
            <p:cNvPr id="11" name="Pentagon 11">
              <a:extLst>
                <a:ext uri="{FF2B5EF4-FFF2-40B4-BE49-F238E27FC236}">
                  <a16:creationId xmlns="" xmlns:a16="http://schemas.microsoft.com/office/drawing/2014/main" id="{BC693A09-E9EE-4E1E-B73F-0101ED2CD68E}"/>
                </a:ext>
              </a:extLst>
            </p:cNvPr>
            <p:cNvSpPr/>
            <p:nvPr/>
          </p:nvSpPr>
          <p:spPr>
            <a:xfrm>
              <a:off x="3063903" y="2045771"/>
              <a:ext cx="5133040" cy="955453"/>
            </a:xfrm>
            <a:prstGeom prst="homePlate">
              <a:avLst>
                <a:gd name="adj" fmla="val 26596"/>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9388" indent="-179388">
                <a:buFont typeface="Wingdings" panose="05000000000000000000" pitchFamily="2" charset="2"/>
                <a:buChar char="§"/>
              </a:pPr>
              <a:endParaRPr lang="fr-FR" sz="400" b="1" dirty="0">
                <a:solidFill>
                  <a:srgbClr val="F1F1F1"/>
                </a:solidFill>
                <a:effectLst>
                  <a:outerShdw blurRad="38100" dist="38100" dir="2700000" algn="tl">
                    <a:srgbClr val="000000">
                      <a:alpha val="43137"/>
                    </a:srgbClr>
                  </a:outerShdw>
                </a:effectLst>
              </a:endParaRPr>
            </a:p>
            <a:p>
              <a:pPr marL="179388" indent="-179388">
                <a:buFont typeface="Wingdings" panose="05000000000000000000" pitchFamily="2" charset="2"/>
                <a:buChar char="§"/>
              </a:pPr>
              <a:endParaRPr lang="en-GB" sz="400" b="1" dirty="0">
                <a:solidFill>
                  <a:srgbClr val="F1F1F1"/>
                </a:solidFill>
                <a:effectLst>
                  <a:outerShdw blurRad="38100" dist="38100" dir="2700000" algn="tl">
                    <a:srgbClr val="000000">
                      <a:alpha val="43137"/>
                    </a:srgbClr>
                  </a:outerShdw>
                </a:effectLst>
              </a:endParaRPr>
            </a:p>
            <a:p>
              <a:pPr marL="179388" indent="-179388">
                <a:buFont typeface="Wingdings" panose="05000000000000000000" pitchFamily="2" charset="2"/>
                <a:buChar char="§"/>
              </a:pPr>
              <a:r>
                <a:rPr lang="en-GB" sz="1200" b="1" dirty="0">
                  <a:solidFill>
                    <a:schemeClr val="accent6">
                      <a:lumMod val="50000"/>
                    </a:schemeClr>
                  </a:solidFill>
                </a:rPr>
                <a:t>MEAT Value Based Procurement – Continued deployment</a:t>
              </a:r>
            </a:p>
            <a:p>
              <a:pPr marL="179388" indent="-179388">
                <a:buFont typeface="Wingdings" panose="05000000000000000000" pitchFamily="2" charset="2"/>
                <a:buChar char="§"/>
              </a:pPr>
              <a:r>
                <a:rPr lang="en-GB" sz="1200" b="1" dirty="0">
                  <a:solidFill>
                    <a:schemeClr val="accent6">
                      <a:lumMod val="50000"/>
                    </a:schemeClr>
                  </a:solidFill>
                </a:rPr>
                <a:t>HTA – EU Legislation on HTA Cooperation </a:t>
              </a:r>
              <a:r>
                <a:rPr lang="en-GB" sz="1000" b="1" i="1" dirty="0">
                  <a:solidFill>
                    <a:schemeClr val="accent6">
                      <a:lumMod val="50000"/>
                    </a:schemeClr>
                  </a:solidFill>
                </a:rPr>
                <a:t>(repeal)</a:t>
              </a:r>
            </a:p>
            <a:p>
              <a:pPr marL="179388" indent="-179388">
                <a:buFont typeface="Wingdings" panose="05000000000000000000" pitchFamily="2" charset="2"/>
                <a:buChar char="§"/>
              </a:pPr>
              <a:r>
                <a:rPr lang="en-GB" sz="1200" b="1" dirty="0">
                  <a:solidFill>
                    <a:schemeClr val="accent6">
                      <a:lumMod val="50000"/>
                    </a:schemeClr>
                  </a:solidFill>
                </a:rPr>
                <a:t>HTA for MD &amp; HTA for IVDs  </a:t>
              </a:r>
              <a:r>
                <a:rPr lang="en-GB" sz="1000" b="1" dirty="0">
                  <a:solidFill>
                    <a:schemeClr val="accent6">
                      <a:lumMod val="50000"/>
                    </a:schemeClr>
                  </a:solidFill>
                </a:rPr>
                <a:t>(support to National situations)</a:t>
              </a:r>
            </a:p>
          </p:txBody>
        </p:sp>
        <p:sp>
          <p:nvSpPr>
            <p:cNvPr id="12" name="Pentagon 12">
              <a:extLst>
                <a:ext uri="{FF2B5EF4-FFF2-40B4-BE49-F238E27FC236}">
                  <a16:creationId xmlns="" xmlns:a16="http://schemas.microsoft.com/office/drawing/2014/main" id="{7C3D9808-B14C-4B90-AF84-CAD94CAF2730}"/>
                </a:ext>
              </a:extLst>
            </p:cNvPr>
            <p:cNvSpPr/>
            <p:nvPr/>
          </p:nvSpPr>
          <p:spPr>
            <a:xfrm>
              <a:off x="3079241" y="3081339"/>
              <a:ext cx="5117702" cy="985836"/>
            </a:xfrm>
            <a:prstGeom prst="homePlate">
              <a:avLst>
                <a:gd name="adj" fmla="val 26596"/>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9388" indent="-179388">
                <a:buFont typeface="Wingdings" panose="05000000000000000000" pitchFamily="2" charset="2"/>
                <a:buChar char="§"/>
              </a:pPr>
              <a:endParaRPr lang="en-GB" sz="500" b="1" dirty="0">
                <a:solidFill>
                  <a:srgbClr val="F1F1F1"/>
                </a:solidFill>
                <a:effectLst>
                  <a:outerShdw blurRad="38100" dist="38100" dir="2700000" algn="tl">
                    <a:srgbClr val="000000">
                      <a:alpha val="43137"/>
                    </a:srgbClr>
                  </a:outerShdw>
                </a:effectLst>
              </a:endParaRPr>
            </a:p>
            <a:p>
              <a:pPr marL="179388" indent="-179388">
                <a:buFont typeface="Wingdings" panose="05000000000000000000" pitchFamily="2" charset="2"/>
                <a:buChar char="§"/>
              </a:pPr>
              <a:endParaRPr lang="en-GB" sz="500" b="1" dirty="0">
                <a:solidFill>
                  <a:srgbClr val="F1F1F1"/>
                </a:solidFill>
                <a:effectLst>
                  <a:outerShdw blurRad="38100" dist="38100" dir="2700000" algn="tl">
                    <a:srgbClr val="000000">
                      <a:alpha val="43137"/>
                    </a:srgbClr>
                  </a:outerShdw>
                </a:effectLst>
              </a:endParaRPr>
            </a:p>
            <a:p>
              <a:pPr marL="179388" indent="-179388">
                <a:buFont typeface="Wingdings" panose="05000000000000000000" pitchFamily="2" charset="2"/>
                <a:buChar char="§"/>
              </a:pPr>
              <a:r>
                <a:rPr lang="en-GB" sz="1200" b="1" dirty="0">
                  <a:solidFill>
                    <a:schemeClr val="accent6">
                      <a:lumMod val="50000"/>
                    </a:schemeClr>
                  </a:solidFill>
                </a:rPr>
                <a:t>Support &amp; follow through Corporate implementation </a:t>
              </a:r>
            </a:p>
            <a:p>
              <a:pPr marL="179388" indent="-179388">
                <a:buFont typeface="Wingdings" panose="05000000000000000000" pitchFamily="2" charset="2"/>
                <a:buChar char="§"/>
              </a:pPr>
              <a:r>
                <a:rPr lang="en-GB" sz="1200" b="1" dirty="0">
                  <a:solidFill>
                    <a:schemeClr val="accent6">
                      <a:lumMod val="50000"/>
                    </a:schemeClr>
                  </a:solidFill>
                </a:rPr>
                <a:t>Support to National Associations code transposition</a:t>
              </a:r>
            </a:p>
            <a:p>
              <a:pPr marL="179388" indent="-179388">
                <a:buFont typeface="Wingdings" panose="05000000000000000000" pitchFamily="2" charset="2"/>
                <a:buChar char="§"/>
              </a:pPr>
              <a:r>
                <a:rPr lang="en-GB" sz="1200" b="1" dirty="0">
                  <a:solidFill>
                    <a:schemeClr val="accent6">
                      <a:lumMod val="50000"/>
                    </a:schemeClr>
                  </a:solidFill>
                </a:rPr>
                <a:t>Advocacy to Scientific Societies and PCOs</a:t>
              </a:r>
            </a:p>
            <a:p>
              <a:pPr marL="285750" indent="-285750" algn="ctr">
                <a:buFont typeface="Wingdings" panose="05000000000000000000" pitchFamily="2" charset="2"/>
                <a:buChar char="§"/>
              </a:pPr>
              <a:endParaRPr lang="en-GB" sz="1400" dirty="0">
                <a:solidFill>
                  <a:srgbClr val="F1F1F1"/>
                </a:solidFill>
              </a:endParaRPr>
            </a:p>
          </p:txBody>
        </p:sp>
        <p:sp>
          <p:nvSpPr>
            <p:cNvPr id="13" name="Pentagon 13">
              <a:extLst>
                <a:ext uri="{FF2B5EF4-FFF2-40B4-BE49-F238E27FC236}">
                  <a16:creationId xmlns="" xmlns:a16="http://schemas.microsoft.com/office/drawing/2014/main" id="{0984211F-3E4E-48E6-BEB8-433E8DFC22A1}"/>
                </a:ext>
              </a:extLst>
            </p:cNvPr>
            <p:cNvSpPr/>
            <p:nvPr/>
          </p:nvSpPr>
          <p:spPr>
            <a:xfrm>
              <a:off x="3063062" y="5235231"/>
              <a:ext cx="5133881" cy="982536"/>
            </a:xfrm>
            <a:prstGeom prst="homePlate">
              <a:avLst>
                <a:gd name="adj" fmla="val 26596"/>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Ins="0" rtlCol="0" anchor="t"/>
            <a:lstStyle/>
            <a:p>
              <a:pPr marL="179388" indent="-179388">
                <a:buFont typeface="Wingdings" panose="05000000000000000000" pitchFamily="2" charset="2"/>
                <a:buChar char="§"/>
              </a:pPr>
              <a:endParaRPr lang="en-GB" sz="200" b="1" dirty="0">
                <a:solidFill>
                  <a:srgbClr val="F1F1F1"/>
                </a:solidFill>
                <a:effectLst>
                  <a:outerShdw blurRad="38100" dist="38100" dir="2700000" algn="tl">
                    <a:srgbClr val="000000">
                      <a:alpha val="43137"/>
                    </a:srgbClr>
                  </a:outerShdw>
                </a:effectLst>
              </a:endParaRPr>
            </a:p>
            <a:p>
              <a:pPr marL="179388" indent="-179388">
                <a:buFont typeface="Wingdings" panose="05000000000000000000" pitchFamily="2" charset="2"/>
                <a:buChar char="§"/>
              </a:pPr>
              <a:endParaRPr lang="en-GB" sz="700" b="1" dirty="0">
                <a:solidFill>
                  <a:srgbClr val="F1F1F1"/>
                </a:solidFill>
                <a:effectLst>
                  <a:outerShdw blurRad="38100" dist="38100" dir="2700000" algn="tl">
                    <a:srgbClr val="000000">
                      <a:alpha val="43137"/>
                    </a:srgbClr>
                  </a:outerShdw>
                </a:effectLst>
              </a:endParaRPr>
            </a:p>
            <a:p>
              <a:pPr marL="179388" indent="-179388">
                <a:buFont typeface="Wingdings" panose="05000000000000000000" pitchFamily="2" charset="2"/>
                <a:buChar char="§"/>
              </a:pPr>
              <a:r>
                <a:rPr lang="en-GB" sz="1200" b="1" dirty="0">
                  <a:solidFill>
                    <a:schemeClr val="accent6">
                      <a:lumMod val="50000"/>
                    </a:schemeClr>
                  </a:solidFill>
                </a:rPr>
                <a:t>Digital Health &amp; Integrated Healthcare industry leadership </a:t>
              </a:r>
            </a:p>
            <a:p>
              <a:pPr marL="179388" indent="-179388">
                <a:buFont typeface="Wingdings" panose="05000000000000000000" pitchFamily="2" charset="2"/>
                <a:buChar char="§"/>
              </a:pPr>
              <a:r>
                <a:rPr lang="en-GB" sz="1200" b="1" dirty="0">
                  <a:solidFill>
                    <a:schemeClr val="accent6">
                      <a:lumMod val="50000"/>
                    </a:schemeClr>
                  </a:solidFill>
                </a:rPr>
                <a:t>WHO </a:t>
              </a:r>
              <a:r>
                <a:rPr lang="en-GB" sz="1200" b="1" dirty="0" err="1">
                  <a:solidFill>
                    <a:schemeClr val="accent6">
                      <a:lumMod val="50000"/>
                    </a:schemeClr>
                  </a:solidFill>
                </a:rPr>
                <a:t>Medtech</a:t>
              </a:r>
              <a:r>
                <a:rPr lang="en-GB" sz="1200" b="1" dirty="0">
                  <a:solidFill>
                    <a:schemeClr val="accent6">
                      <a:lumMod val="50000"/>
                    </a:schemeClr>
                  </a:solidFill>
                </a:rPr>
                <a:t> Industry representation</a:t>
              </a:r>
            </a:p>
            <a:p>
              <a:pPr marL="179388" indent="-179388">
                <a:buFont typeface="Wingdings" panose="05000000000000000000" pitchFamily="2" charset="2"/>
                <a:buChar char="§"/>
              </a:pPr>
              <a:r>
                <a:rPr lang="en-GB" sz="1200" b="1" dirty="0">
                  <a:solidFill>
                    <a:schemeClr val="accent6">
                      <a:lumMod val="50000"/>
                    </a:schemeClr>
                  </a:solidFill>
                </a:rPr>
                <a:t>Esther / IMI – Research support for the </a:t>
              </a:r>
              <a:r>
                <a:rPr lang="en-GB" sz="1200" b="1" dirty="0" err="1">
                  <a:solidFill>
                    <a:schemeClr val="accent6">
                      <a:lumMod val="50000"/>
                    </a:schemeClr>
                  </a:solidFill>
                </a:rPr>
                <a:t>MedTech</a:t>
              </a:r>
              <a:r>
                <a:rPr lang="en-GB" sz="1200" b="1" dirty="0">
                  <a:solidFill>
                    <a:schemeClr val="accent6">
                      <a:lumMod val="50000"/>
                    </a:schemeClr>
                  </a:solidFill>
                </a:rPr>
                <a:t> Industry</a:t>
              </a:r>
            </a:p>
            <a:p>
              <a:pPr marL="179388" indent="-179388">
                <a:buFont typeface="Wingdings" panose="05000000000000000000" pitchFamily="2" charset="2"/>
                <a:buChar char="§"/>
              </a:pPr>
              <a:endParaRPr lang="en-GB" sz="1200" b="1" dirty="0">
                <a:solidFill>
                  <a:schemeClr val="accent6">
                    <a:lumMod val="50000"/>
                  </a:schemeClr>
                </a:solidFill>
              </a:endParaRPr>
            </a:p>
            <a:p>
              <a:pPr marL="285750" indent="-285750" algn="ctr">
                <a:buFont typeface="Wingdings" panose="05000000000000000000" pitchFamily="2" charset="2"/>
                <a:buChar char="§"/>
              </a:pPr>
              <a:endParaRPr lang="en-GB" sz="1400" dirty="0">
                <a:solidFill>
                  <a:srgbClr val="F1F1F1"/>
                </a:solidFill>
              </a:endParaRPr>
            </a:p>
          </p:txBody>
        </p:sp>
        <p:sp>
          <p:nvSpPr>
            <p:cNvPr id="14" name="TextBox 13">
              <a:extLst>
                <a:ext uri="{FF2B5EF4-FFF2-40B4-BE49-F238E27FC236}">
                  <a16:creationId xmlns="" xmlns:a16="http://schemas.microsoft.com/office/drawing/2014/main" id="{63BD6A29-AF1C-4AE5-A772-5A009EFF72F5}"/>
                </a:ext>
              </a:extLst>
            </p:cNvPr>
            <p:cNvSpPr txBox="1"/>
            <p:nvPr/>
          </p:nvSpPr>
          <p:spPr>
            <a:xfrm rot="16200000">
              <a:off x="-1214396" y="3425143"/>
              <a:ext cx="3680538" cy="461665"/>
            </a:xfrm>
            <a:prstGeom prst="rect">
              <a:avLst/>
            </a:prstGeom>
            <a:noFill/>
          </p:spPr>
          <p:txBody>
            <a:bodyPr wrap="square" rtlCol="0">
              <a:spAutoFit/>
            </a:bodyPr>
            <a:lstStyle/>
            <a:p>
              <a:pPr algn="ctr"/>
              <a:r>
                <a:rPr lang="fr-FR" sz="2400" b="1" dirty="0">
                  <a:solidFill>
                    <a:srgbClr val="6C3CAF">
                      <a:lumMod val="50000"/>
                    </a:srgbClr>
                  </a:solidFill>
                </a:rPr>
                <a:t> </a:t>
              </a:r>
              <a:r>
                <a:rPr lang="fr-FR" sz="2400" b="1" dirty="0" err="1">
                  <a:solidFill>
                    <a:srgbClr val="6C3CAF">
                      <a:lumMod val="50000"/>
                    </a:srgbClr>
                  </a:solidFill>
                </a:rPr>
                <a:t>Domains</a:t>
              </a:r>
              <a:r>
                <a:rPr lang="fr-FR" sz="2400" b="1" dirty="0">
                  <a:solidFill>
                    <a:srgbClr val="6C3CAF">
                      <a:lumMod val="50000"/>
                    </a:srgbClr>
                  </a:solidFill>
                </a:rPr>
                <a:t> of Focus</a:t>
              </a:r>
              <a:endParaRPr lang="en-GB" sz="2400" b="1" dirty="0">
                <a:solidFill>
                  <a:srgbClr val="FFFFFF"/>
                </a:solidFill>
              </a:endParaRPr>
            </a:p>
          </p:txBody>
        </p:sp>
        <p:sp>
          <p:nvSpPr>
            <p:cNvPr id="15" name="TextBox 14">
              <a:extLst>
                <a:ext uri="{FF2B5EF4-FFF2-40B4-BE49-F238E27FC236}">
                  <a16:creationId xmlns="" xmlns:a16="http://schemas.microsoft.com/office/drawing/2014/main" id="{CD4D4680-48FB-4344-BD19-8819A9C2F12E}"/>
                </a:ext>
              </a:extLst>
            </p:cNvPr>
            <p:cNvSpPr txBox="1"/>
            <p:nvPr/>
          </p:nvSpPr>
          <p:spPr>
            <a:xfrm rot="5400000">
              <a:off x="6557833" y="3337040"/>
              <a:ext cx="3680538" cy="461665"/>
            </a:xfrm>
            <a:prstGeom prst="rect">
              <a:avLst/>
            </a:prstGeom>
            <a:noFill/>
          </p:spPr>
          <p:txBody>
            <a:bodyPr wrap="square" rtlCol="0">
              <a:spAutoFit/>
            </a:bodyPr>
            <a:lstStyle/>
            <a:p>
              <a:pPr algn="ctr"/>
              <a:r>
                <a:rPr lang="fr-FR" sz="2400" b="1" dirty="0" err="1">
                  <a:solidFill>
                    <a:srgbClr val="6C3CAF">
                      <a:lumMod val="50000"/>
                    </a:srgbClr>
                  </a:solidFill>
                </a:rPr>
                <a:t>Priorities</a:t>
              </a:r>
              <a:endParaRPr lang="en-GB" sz="2400" b="1" dirty="0">
                <a:solidFill>
                  <a:srgbClr val="FFFFFF"/>
                </a:solidFill>
              </a:endParaRPr>
            </a:p>
          </p:txBody>
        </p:sp>
      </p:grpSp>
    </p:spTree>
    <p:extLst>
      <p:ext uri="{BB962C8B-B14F-4D97-AF65-F5344CB8AC3E}">
        <p14:creationId xmlns:p14="http://schemas.microsoft.com/office/powerpoint/2010/main" val="34043591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About MedTech Europe</a:t>
            </a:r>
            <a:endParaRPr lang="en-GB" dirty="0"/>
          </a:p>
        </p:txBody>
      </p:sp>
      <p:sp>
        <p:nvSpPr>
          <p:cNvPr id="3" name="Subtitle 2"/>
          <p:cNvSpPr>
            <a:spLocks noGrp="1"/>
          </p:cNvSpPr>
          <p:nvPr>
            <p:ph type="subTitle" idx="1"/>
          </p:nvPr>
        </p:nvSpPr>
        <p:spPr>
          <a:xfrm>
            <a:off x="1397000" y="2678288"/>
            <a:ext cx="6858000" cy="1804812"/>
          </a:xfrm>
        </p:spPr>
        <p:txBody>
          <a:bodyPr/>
          <a:lstStyle/>
          <a:p>
            <a:r>
              <a:rPr lang="en-US" sz="6600" b="1" dirty="0" smtClean="0">
                <a:solidFill>
                  <a:schemeClr val="tx2">
                    <a:lumMod val="60000"/>
                    <a:lumOff val="40000"/>
                  </a:schemeClr>
                </a:solidFill>
              </a:rPr>
              <a:t>MDR</a:t>
            </a:r>
          </a:p>
          <a:p>
            <a:r>
              <a:rPr lang="en-GB" dirty="0" smtClean="0"/>
              <a:t>Director</a:t>
            </a:r>
            <a:r>
              <a:rPr lang="en-GB" dirty="0"/>
              <a:t>, </a:t>
            </a:r>
            <a:r>
              <a:rPr lang="en-GB" sz="2000" dirty="0"/>
              <a:t>MD Members Relations &amp; MedTech Europe Events </a:t>
            </a:r>
            <a:endParaRPr lang="en-US" sz="2000" dirty="0"/>
          </a:p>
        </p:txBody>
      </p:sp>
    </p:spTree>
    <p:extLst>
      <p:ext uri="{BB962C8B-B14F-4D97-AF65-F5344CB8AC3E}">
        <p14:creationId xmlns:p14="http://schemas.microsoft.com/office/powerpoint/2010/main" val="7678498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Connector 32"/>
          <p:cNvCxnSpPr/>
          <p:nvPr/>
        </p:nvCxnSpPr>
        <p:spPr>
          <a:xfrm>
            <a:off x="8258500" y="4002756"/>
            <a:ext cx="0" cy="2156643"/>
          </a:xfrm>
          <a:prstGeom prst="line">
            <a:avLst/>
          </a:prstGeom>
          <a:ln w="38100">
            <a:solidFill>
              <a:srgbClr val="0192CE"/>
            </a:solidFill>
            <a:tail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329082" y="187866"/>
            <a:ext cx="8814918" cy="505470"/>
          </a:xfrm>
        </p:spPr>
        <p:txBody>
          <a:bodyPr/>
          <a:lstStyle/>
          <a:p>
            <a:r>
              <a:rPr lang="en-US" sz="1900" b="1" dirty="0" smtClean="0"/>
              <a:t>MDR | What has been the process up to now (last 8-9 years) </a:t>
            </a:r>
            <a:endParaRPr lang="en-GB" sz="1900" b="1" dirty="0"/>
          </a:p>
        </p:txBody>
      </p:sp>
      <p:cxnSp>
        <p:nvCxnSpPr>
          <p:cNvPr id="7" name="Straight Connector 6"/>
          <p:cNvCxnSpPr/>
          <p:nvPr/>
        </p:nvCxnSpPr>
        <p:spPr>
          <a:xfrm flipV="1">
            <a:off x="7225089" y="3161681"/>
            <a:ext cx="338137" cy="14432"/>
          </a:xfrm>
          <a:prstGeom prst="line">
            <a:avLst/>
          </a:prstGeom>
          <a:ln w="38100">
            <a:solidFill>
              <a:srgbClr val="0192CE"/>
            </a:solidFill>
            <a:tailEnd type="triangle"/>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7538420" y="2041773"/>
            <a:ext cx="1440160" cy="1997558"/>
          </a:xfrm>
          <a:prstGeom prst="roundRect">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none">
            <a:normAutofit fontScale="92500" lnSpcReduction="20000"/>
          </a:bodyPr>
          <a:lstStyle/>
          <a:p>
            <a:pPr algn="ctr">
              <a:defRPr/>
            </a:pPr>
            <a:endParaRPr lang="en-GB" sz="1700" b="1" dirty="0">
              <a:solidFill>
                <a:srgbClr val="F22528"/>
              </a:solidFill>
              <a:effectLst>
                <a:outerShdw blurRad="38100" dist="38100" dir="2700000" algn="tl">
                  <a:srgbClr val="000000">
                    <a:alpha val="43137"/>
                  </a:srgbClr>
                </a:outerShdw>
              </a:effectLst>
            </a:endParaRPr>
          </a:p>
          <a:p>
            <a:pPr algn="ctr">
              <a:defRPr/>
            </a:pPr>
            <a:r>
              <a:rPr lang="en-GB" sz="1400" b="1" dirty="0" smtClean="0">
                <a:solidFill>
                  <a:srgbClr val="F1F1F1"/>
                </a:solidFill>
                <a:effectLst>
                  <a:outerShdw blurRad="38100" dist="38100" dir="2700000" algn="tl">
                    <a:srgbClr val="000000">
                      <a:alpha val="43137"/>
                    </a:srgbClr>
                  </a:outerShdw>
                </a:effectLst>
              </a:rPr>
              <a:t>Agreement in</a:t>
            </a:r>
          </a:p>
          <a:p>
            <a:pPr algn="ctr">
              <a:defRPr/>
            </a:pPr>
            <a:r>
              <a:rPr lang="en-GB" sz="1400" b="1" dirty="0" smtClean="0">
                <a:solidFill>
                  <a:srgbClr val="F1F1F1"/>
                </a:solidFill>
                <a:effectLst>
                  <a:outerShdw blurRad="38100" dist="38100" dir="2700000" algn="tl">
                    <a:srgbClr val="000000">
                      <a:alpha val="43137"/>
                    </a:srgbClr>
                  </a:outerShdw>
                </a:effectLst>
              </a:rPr>
              <a:t>2</a:t>
            </a:r>
            <a:r>
              <a:rPr lang="en-GB" sz="1400" b="1" baseline="30000" dirty="0" smtClean="0">
                <a:solidFill>
                  <a:srgbClr val="F1F1F1"/>
                </a:solidFill>
                <a:effectLst>
                  <a:outerShdw blurRad="38100" dist="38100" dir="2700000" algn="tl">
                    <a:srgbClr val="000000">
                      <a:alpha val="43137"/>
                    </a:srgbClr>
                  </a:outerShdw>
                </a:effectLst>
              </a:rPr>
              <a:t>nd</a:t>
            </a:r>
            <a:r>
              <a:rPr lang="en-GB" sz="1400" b="1" dirty="0" smtClean="0">
                <a:solidFill>
                  <a:srgbClr val="F1F1F1"/>
                </a:solidFill>
                <a:effectLst>
                  <a:outerShdw blurRad="38100" dist="38100" dir="2700000" algn="tl">
                    <a:srgbClr val="000000">
                      <a:alpha val="43137"/>
                    </a:srgbClr>
                  </a:outerShdw>
                </a:effectLst>
              </a:rPr>
              <a:t> Reading</a:t>
            </a:r>
            <a:endParaRPr lang="en-GB" sz="1400" b="1" dirty="0">
              <a:solidFill>
                <a:srgbClr val="F1F1F1"/>
              </a:solidFill>
              <a:effectLst>
                <a:outerShdw blurRad="38100" dist="38100" dir="2700000" algn="tl">
                  <a:srgbClr val="000000">
                    <a:alpha val="43137"/>
                  </a:srgbClr>
                </a:outerShdw>
              </a:effectLst>
            </a:endParaRPr>
          </a:p>
          <a:p>
            <a:pPr algn="ctr">
              <a:defRPr/>
            </a:pPr>
            <a:r>
              <a:rPr lang="en-GB" sz="1400" b="1" dirty="0">
                <a:solidFill>
                  <a:srgbClr val="F1F1F1"/>
                </a:solidFill>
                <a:effectLst>
                  <a:outerShdw blurRad="38100" dist="38100" dir="2700000" algn="tl">
                    <a:srgbClr val="000000">
                      <a:alpha val="43137"/>
                    </a:srgbClr>
                  </a:outerShdw>
                </a:effectLst>
              </a:rPr>
              <a:t>=</a:t>
            </a:r>
          </a:p>
          <a:p>
            <a:pPr algn="ctr">
              <a:defRPr/>
            </a:pPr>
            <a:r>
              <a:rPr lang="en-GB" sz="1200" b="1" dirty="0">
                <a:solidFill>
                  <a:srgbClr val="F1F1F1"/>
                </a:solidFill>
                <a:effectLst>
                  <a:outerShdw blurRad="38100" dist="38100" dir="2700000" algn="tl">
                    <a:srgbClr val="000000">
                      <a:alpha val="43137"/>
                    </a:srgbClr>
                  </a:outerShdw>
                </a:effectLst>
              </a:rPr>
              <a:t>Adoption of </a:t>
            </a:r>
          </a:p>
          <a:p>
            <a:pPr algn="ctr">
              <a:defRPr/>
            </a:pPr>
            <a:r>
              <a:rPr lang="en-GB" sz="1200" b="1" dirty="0">
                <a:solidFill>
                  <a:srgbClr val="F1F1F1"/>
                </a:solidFill>
                <a:effectLst>
                  <a:outerShdw blurRad="38100" dist="38100" dir="2700000" algn="tl">
                    <a:srgbClr val="000000">
                      <a:alpha val="43137"/>
                    </a:srgbClr>
                  </a:outerShdw>
                </a:effectLst>
              </a:rPr>
              <a:t>Final </a:t>
            </a:r>
            <a:r>
              <a:rPr lang="en-GB" sz="1200" b="1" dirty="0" smtClean="0">
                <a:solidFill>
                  <a:srgbClr val="F1F1F1"/>
                </a:solidFill>
                <a:effectLst>
                  <a:outerShdw blurRad="38100" dist="38100" dir="2700000" algn="tl">
                    <a:srgbClr val="000000">
                      <a:alpha val="43137"/>
                    </a:srgbClr>
                  </a:outerShdw>
                </a:effectLst>
              </a:rPr>
              <a:t>Texts</a:t>
            </a:r>
          </a:p>
          <a:p>
            <a:pPr algn="ctr">
              <a:defRPr/>
            </a:pPr>
            <a:r>
              <a:rPr lang="en-US" sz="1200" b="1" dirty="0" smtClean="0">
                <a:solidFill>
                  <a:srgbClr val="F1F1F1"/>
                </a:solidFill>
                <a:effectLst>
                  <a:outerShdw blurRad="38100" dist="38100" dir="2700000" algn="tl">
                    <a:srgbClr val="000000">
                      <a:alpha val="43137"/>
                    </a:srgbClr>
                  </a:outerShdw>
                </a:effectLst>
              </a:rPr>
              <a:t>&amp; Official Publication</a:t>
            </a:r>
            <a:endParaRPr lang="en-GB" sz="1200" b="1" dirty="0">
              <a:solidFill>
                <a:srgbClr val="F1F1F1"/>
              </a:solidFill>
              <a:effectLst>
                <a:outerShdw blurRad="38100" dist="38100" dir="2700000" algn="tl">
                  <a:srgbClr val="000000">
                    <a:alpha val="43137"/>
                  </a:srgbClr>
                </a:outerShdw>
              </a:effectLst>
            </a:endParaRPr>
          </a:p>
          <a:p>
            <a:pPr algn="ctr">
              <a:defRPr/>
            </a:pPr>
            <a:endParaRPr lang="en-GB" sz="1400" b="1" dirty="0">
              <a:solidFill>
                <a:srgbClr val="F1F1F1"/>
              </a:solidFill>
              <a:effectLst>
                <a:outerShdw blurRad="38100" dist="38100" dir="2700000" algn="tl">
                  <a:srgbClr val="000000">
                    <a:alpha val="43137"/>
                  </a:srgbClr>
                </a:outerShdw>
              </a:effectLst>
            </a:endParaRPr>
          </a:p>
          <a:p>
            <a:pPr algn="ctr">
              <a:defRPr/>
            </a:pPr>
            <a:r>
              <a:rPr lang="en-GB" sz="1100" b="1" i="1" dirty="0" smtClean="0">
                <a:solidFill>
                  <a:srgbClr val="F1F1F1"/>
                </a:solidFill>
                <a:effectLst>
                  <a:outerShdw blurRad="38100" dist="38100" dir="2700000" algn="tl">
                    <a:srgbClr val="000000">
                      <a:alpha val="43137"/>
                    </a:srgbClr>
                  </a:outerShdw>
                </a:effectLst>
              </a:rPr>
              <a:t>(Adopted April 4 2017)</a:t>
            </a:r>
          </a:p>
          <a:p>
            <a:pPr algn="ctr">
              <a:defRPr/>
            </a:pPr>
            <a:r>
              <a:rPr lang="en-US" sz="1100" b="1" i="1" dirty="0" smtClean="0">
                <a:solidFill>
                  <a:srgbClr val="F1F1F1"/>
                </a:solidFill>
                <a:effectLst>
                  <a:outerShdw blurRad="38100" dist="38100" dir="2700000" algn="tl">
                    <a:srgbClr val="000000">
                      <a:alpha val="43137"/>
                    </a:srgbClr>
                  </a:outerShdw>
                </a:effectLst>
              </a:rPr>
              <a:t>(Publication May 2017)</a:t>
            </a:r>
            <a:endParaRPr lang="en-GB" sz="1100" b="1" i="1" dirty="0" smtClean="0">
              <a:solidFill>
                <a:srgbClr val="F1F1F1"/>
              </a:solidFill>
              <a:effectLst>
                <a:outerShdw blurRad="38100" dist="38100" dir="2700000" algn="tl">
                  <a:srgbClr val="000000">
                    <a:alpha val="43137"/>
                  </a:srgbClr>
                </a:outerShdw>
              </a:effectLst>
            </a:endParaRPr>
          </a:p>
          <a:p>
            <a:pPr algn="ctr">
              <a:defRPr/>
            </a:pPr>
            <a:r>
              <a:rPr lang="en-GB" sz="1400" b="1" i="1" dirty="0" smtClean="0">
                <a:solidFill>
                  <a:srgbClr val="F1F1F1"/>
                </a:solidFill>
              </a:rPr>
              <a:t> </a:t>
            </a:r>
            <a:endParaRPr lang="en-GB" sz="1400" b="1" i="1" dirty="0">
              <a:solidFill>
                <a:srgbClr val="F1F1F1"/>
              </a:solidFill>
            </a:endParaRPr>
          </a:p>
        </p:txBody>
      </p:sp>
      <p:sp>
        <p:nvSpPr>
          <p:cNvPr id="9" name="Rounded Rectangle 8"/>
          <p:cNvSpPr/>
          <p:nvPr/>
        </p:nvSpPr>
        <p:spPr>
          <a:xfrm>
            <a:off x="5724128" y="2041772"/>
            <a:ext cx="1622776" cy="1997559"/>
          </a:xfrm>
          <a:prstGeom prst="roundRect">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b="1" dirty="0" smtClean="0">
                <a:solidFill>
                  <a:srgbClr val="F1F1F1"/>
                </a:solidFill>
                <a:effectLst>
                  <a:outerShdw blurRad="38100" dist="38100" dir="2700000" algn="tl">
                    <a:srgbClr val="000000">
                      <a:alpha val="43137"/>
                    </a:srgbClr>
                  </a:outerShdw>
                </a:effectLst>
              </a:rPr>
              <a:t>‘Trilogue’</a:t>
            </a:r>
          </a:p>
          <a:p>
            <a:pPr algn="ctr">
              <a:defRPr/>
            </a:pPr>
            <a:r>
              <a:rPr lang="en-GB" sz="1400" b="1" dirty="0" smtClean="0">
                <a:solidFill>
                  <a:srgbClr val="F1F1F1"/>
                </a:solidFill>
                <a:effectLst>
                  <a:outerShdw blurRad="38100" dist="38100" dir="2700000" algn="tl">
                    <a:srgbClr val="000000">
                      <a:alpha val="43137"/>
                    </a:srgbClr>
                  </a:outerShdw>
                </a:effectLst>
              </a:rPr>
              <a:t>=</a:t>
            </a:r>
          </a:p>
          <a:p>
            <a:pPr algn="ctr">
              <a:defRPr/>
            </a:pPr>
            <a:r>
              <a:rPr lang="en-GB" sz="1100" b="1" dirty="0" smtClean="0">
                <a:solidFill>
                  <a:srgbClr val="F1F1F1"/>
                </a:solidFill>
                <a:effectLst>
                  <a:outerShdw blurRad="38100" dist="38100" dir="2700000" algn="tl">
                    <a:srgbClr val="000000">
                      <a:alpha val="43137"/>
                    </a:srgbClr>
                  </a:outerShdw>
                </a:effectLst>
              </a:rPr>
              <a:t>Negotiation meetings Parliament, Council and Commission</a:t>
            </a:r>
          </a:p>
          <a:p>
            <a:pPr algn="ctr">
              <a:defRPr/>
            </a:pPr>
            <a:endParaRPr lang="en-GB" sz="1100" b="1" dirty="0">
              <a:solidFill>
                <a:srgbClr val="F1F1F1"/>
              </a:solidFill>
              <a:effectLst>
                <a:outerShdw blurRad="38100" dist="38100" dir="2700000" algn="tl">
                  <a:srgbClr val="000000">
                    <a:alpha val="43137"/>
                  </a:srgbClr>
                </a:outerShdw>
              </a:effectLst>
            </a:endParaRPr>
          </a:p>
          <a:p>
            <a:pPr algn="ctr">
              <a:defRPr/>
            </a:pPr>
            <a:r>
              <a:rPr lang="en-GB" sz="1000" b="1" dirty="0" smtClean="0">
                <a:solidFill>
                  <a:srgbClr val="F1F1F1"/>
                </a:solidFill>
                <a:effectLst>
                  <a:outerShdw blurRad="38100" dist="38100" dir="2700000" algn="tl">
                    <a:srgbClr val="000000">
                      <a:alpha val="43137"/>
                    </a:srgbClr>
                  </a:outerShdw>
                </a:effectLst>
              </a:rPr>
              <a:t>(June 2016)</a:t>
            </a:r>
          </a:p>
        </p:txBody>
      </p:sp>
      <p:cxnSp>
        <p:nvCxnSpPr>
          <p:cNvPr id="10" name="Straight Connector 9"/>
          <p:cNvCxnSpPr/>
          <p:nvPr/>
        </p:nvCxnSpPr>
        <p:spPr>
          <a:xfrm flipV="1">
            <a:off x="4466014" y="3331862"/>
            <a:ext cx="1258114" cy="946914"/>
          </a:xfrm>
          <a:prstGeom prst="line">
            <a:avLst/>
          </a:prstGeom>
          <a:ln w="38100">
            <a:solidFill>
              <a:srgbClr val="0192CE"/>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640514" y="2179734"/>
            <a:ext cx="296862" cy="0"/>
          </a:xfrm>
          <a:prstGeom prst="line">
            <a:avLst/>
          </a:prstGeom>
          <a:ln w="38100">
            <a:solidFill>
              <a:srgbClr val="0192CE"/>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853747" y="2283275"/>
            <a:ext cx="870381" cy="559759"/>
          </a:xfrm>
          <a:prstGeom prst="line">
            <a:avLst/>
          </a:prstGeom>
          <a:ln w="38100">
            <a:solidFill>
              <a:srgbClr val="0192CE"/>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a:spLocks noChangeArrowheads="1"/>
          </p:cNvSpPr>
          <p:nvPr/>
        </p:nvSpPr>
        <p:spPr bwMode="auto">
          <a:xfrm>
            <a:off x="1886326" y="2232762"/>
            <a:ext cx="976313" cy="81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192CE"/>
              </a:buClr>
              <a:buFont typeface="Wingdings" pitchFamily="2" charset="2"/>
              <a:buChar char="§"/>
              <a:defRPr>
                <a:solidFill>
                  <a:schemeClr val="tx1"/>
                </a:solidFill>
                <a:latin typeface="Arial" charset="0"/>
                <a:cs typeface="Arial" charset="0"/>
              </a:defRPr>
            </a:lvl1pPr>
            <a:lvl2pPr marL="742950" indent="-285750" eaLnBrk="0" hangingPunct="0">
              <a:spcBef>
                <a:spcPct val="20000"/>
              </a:spcBef>
              <a:buClr>
                <a:srgbClr val="0192CE"/>
              </a:buClr>
              <a:buFont typeface="Wingdings" pitchFamily="2" charset="2"/>
              <a:buChar char="§"/>
              <a:defRPr>
                <a:solidFill>
                  <a:schemeClr val="tx1"/>
                </a:solidFill>
                <a:latin typeface="Arial" charset="0"/>
                <a:cs typeface="Arial" charset="0"/>
              </a:defRPr>
            </a:lvl2pPr>
            <a:lvl3pPr marL="1143000" indent="-228600" eaLnBrk="0" hangingPunct="0">
              <a:spcBef>
                <a:spcPct val="20000"/>
              </a:spcBef>
              <a:buFont typeface="Calibri" pitchFamily="34" charset="0"/>
              <a:buChar char="−"/>
              <a:defRPr sz="1500">
                <a:solidFill>
                  <a:schemeClr val="tx1"/>
                </a:solidFill>
                <a:latin typeface="Arial" charset="0"/>
                <a:cs typeface="Arial" charset="0"/>
              </a:defRPr>
            </a:lvl3pPr>
            <a:lvl4pPr marL="1600200" indent="-228600" eaLnBrk="0" hangingPunct="0">
              <a:spcBef>
                <a:spcPct val="20000"/>
              </a:spcBef>
              <a:buFont typeface="Arial" charset="0"/>
              <a:buChar char="•"/>
              <a:defRPr sz="1500">
                <a:solidFill>
                  <a:schemeClr val="tx1"/>
                </a:solidFill>
                <a:latin typeface="Arial" charset="0"/>
                <a:cs typeface="Arial" charset="0"/>
              </a:defRPr>
            </a:lvl4pPr>
            <a:lvl5pPr marL="2057400" indent="-228600" eaLnBrk="0" hangingPunct="0">
              <a:spcBef>
                <a:spcPct val="20000"/>
              </a:spcBef>
              <a:buFont typeface="Arial" charset="0"/>
              <a:buChar char="»"/>
              <a:defRPr sz="15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5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5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5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500">
                <a:solidFill>
                  <a:schemeClr val="tx1"/>
                </a:solidFill>
                <a:latin typeface="Arial" charset="0"/>
                <a:cs typeface="Arial" charset="0"/>
              </a:defRPr>
            </a:lvl9pPr>
          </a:lstStyle>
          <a:p>
            <a:pPr eaLnBrk="1" hangingPunct="1">
              <a:spcBef>
                <a:spcPct val="0"/>
              </a:spcBef>
              <a:buClrTx/>
              <a:buFontTx/>
              <a:buNone/>
            </a:pPr>
            <a:r>
              <a:rPr lang="en-GB" altLang="de-DE" sz="1000" b="1" dirty="0">
                <a:solidFill>
                  <a:srgbClr val="FFFFFF"/>
                </a:solidFill>
              </a:rPr>
              <a:t>Amending draft Commission text </a:t>
            </a:r>
          </a:p>
          <a:p>
            <a:pPr eaLnBrk="1" hangingPunct="1">
              <a:spcBef>
                <a:spcPct val="0"/>
              </a:spcBef>
              <a:buClrTx/>
              <a:buFontTx/>
              <a:buNone/>
            </a:pPr>
            <a:endParaRPr lang="fr-BE" altLang="de-DE" sz="1200" dirty="0">
              <a:solidFill>
                <a:srgbClr val="FFFFFF"/>
              </a:solidFill>
            </a:endParaRPr>
          </a:p>
        </p:txBody>
      </p:sp>
      <p:sp>
        <p:nvSpPr>
          <p:cNvPr id="15" name="TextBox 14"/>
          <p:cNvSpPr txBox="1"/>
          <p:nvPr/>
        </p:nvSpPr>
        <p:spPr>
          <a:xfrm>
            <a:off x="1899026" y="3425350"/>
            <a:ext cx="963613" cy="811068"/>
          </a:xfrm>
          <a:prstGeom prst="rect">
            <a:avLst/>
          </a:prstGeom>
          <a:noFill/>
        </p:spPr>
        <p:txBody>
          <a:bodyPr>
            <a:spAutoFit/>
          </a:bodyPr>
          <a:lstStyle/>
          <a:p>
            <a:pPr>
              <a:defRPr/>
            </a:pPr>
            <a:r>
              <a:rPr lang="en-GB" sz="1000" b="1" dirty="0">
                <a:solidFill>
                  <a:srgbClr val="FFFFFF"/>
                </a:solidFill>
              </a:rPr>
              <a:t>Amending draft Commission text </a:t>
            </a:r>
          </a:p>
          <a:p>
            <a:pPr>
              <a:defRPr/>
            </a:pPr>
            <a:endParaRPr lang="fr-BE" sz="1200" dirty="0">
              <a:solidFill>
                <a:srgbClr val="F22528"/>
              </a:solidFill>
            </a:endParaRPr>
          </a:p>
        </p:txBody>
      </p:sp>
      <p:cxnSp>
        <p:nvCxnSpPr>
          <p:cNvPr id="16" name="Straight Connector 15"/>
          <p:cNvCxnSpPr/>
          <p:nvPr/>
        </p:nvCxnSpPr>
        <p:spPr>
          <a:xfrm>
            <a:off x="1867276" y="4118553"/>
            <a:ext cx="1971496" cy="1618"/>
          </a:xfrm>
          <a:prstGeom prst="line">
            <a:avLst/>
          </a:prstGeom>
          <a:ln w="38100">
            <a:solidFill>
              <a:srgbClr val="0192CE"/>
            </a:solidFill>
            <a:tailEnd type="triangle"/>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3817042" y="3425350"/>
            <a:ext cx="1440160" cy="1861831"/>
          </a:xfrm>
          <a:prstGeom prst="roundRect">
            <a:avLst/>
          </a:prstGeom>
          <a:solidFill>
            <a:srgbClr val="45C2D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none">
            <a:normAutofit/>
          </a:bodyPr>
          <a:lstStyle/>
          <a:p>
            <a:pPr algn="ctr">
              <a:defRPr/>
            </a:pPr>
            <a:r>
              <a:rPr lang="en-GB" sz="1600" b="1" dirty="0">
                <a:solidFill>
                  <a:srgbClr val="FFFF00"/>
                </a:solidFill>
                <a:effectLst>
                  <a:outerShdw blurRad="38100" dist="38100" dir="2700000" algn="tl">
                    <a:srgbClr val="000000">
                      <a:alpha val="43137"/>
                    </a:srgbClr>
                  </a:outerShdw>
                </a:effectLst>
              </a:rPr>
              <a:t>COUNCIL</a:t>
            </a:r>
          </a:p>
          <a:p>
            <a:pPr algn="ctr">
              <a:defRPr/>
            </a:pPr>
            <a:r>
              <a:rPr lang="en-GB" sz="1600" b="1" dirty="0" smtClean="0">
                <a:solidFill>
                  <a:srgbClr val="FFFF00"/>
                </a:solidFill>
                <a:effectLst>
                  <a:outerShdw blurRad="38100" dist="38100" dir="2700000" algn="tl">
                    <a:srgbClr val="000000">
                      <a:alpha val="43137"/>
                    </a:srgbClr>
                  </a:outerShdw>
                </a:effectLst>
              </a:rPr>
              <a:t>Position</a:t>
            </a:r>
            <a:br>
              <a:rPr lang="en-GB" sz="1600" b="1" dirty="0" smtClean="0">
                <a:solidFill>
                  <a:srgbClr val="FFFF00"/>
                </a:solidFill>
                <a:effectLst>
                  <a:outerShdw blurRad="38100" dist="38100" dir="2700000" algn="tl">
                    <a:srgbClr val="000000">
                      <a:alpha val="43137"/>
                    </a:srgbClr>
                  </a:outerShdw>
                </a:effectLst>
              </a:rPr>
            </a:br>
            <a:endParaRPr lang="en-GB" sz="1600" b="1" dirty="0" smtClean="0">
              <a:solidFill>
                <a:srgbClr val="FFFF00"/>
              </a:solidFill>
              <a:effectLst>
                <a:outerShdw blurRad="38100" dist="38100" dir="2700000" algn="tl">
                  <a:srgbClr val="000000">
                    <a:alpha val="43137"/>
                  </a:srgbClr>
                </a:outerShdw>
              </a:effectLst>
            </a:endParaRPr>
          </a:p>
          <a:p>
            <a:pPr algn="ctr">
              <a:defRPr/>
            </a:pPr>
            <a:r>
              <a:rPr lang="en-GB" sz="1100" b="1" dirty="0" smtClean="0">
                <a:solidFill>
                  <a:srgbClr val="FFFF00"/>
                </a:solidFill>
                <a:effectLst>
                  <a:outerShdw blurRad="38100" dist="38100" dir="2700000" algn="tl">
                    <a:srgbClr val="000000">
                      <a:alpha val="43137"/>
                    </a:srgbClr>
                  </a:outerShdw>
                </a:effectLst>
              </a:rPr>
              <a:t>General Approach </a:t>
            </a:r>
          </a:p>
          <a:p>
            <a:pPr algn="ctr">
              <a:defRPr/>
            </a:pPr>
            <a:r>
              <a:rPr lang="en-GB" sz="1100" b="1" dirty="0" smtClean="0">
                <a:solidFill>
                  <a:srgbClr val="FFFF00"/>
                </a:solidFill>
                <a:effectLst>
                  <a:outerShdw blurRad="38100" dist="38100" dir="2700000" algn="tl">
                    <a:srgbClr val="000000">
                      <a:alpha val="43137"/>
                    </a:srgbClr>
                  </a:outerShdw>
                </a:effectLst>
              </a:rPr>
              <a:t>Agreement </a:t>
            </a:r>
          </a:p>
          <a:p>
            <a:pPr algn="ctr">
              <a:defRPr/>
            </a:pPr>
            <a:r>
              <a:rPr lang="en-GB" sz="1100" b="1" dirty="0">
                <a:solidFill>
                  <a:srgbClr val="FFFF00"/>
                </a:solidFill>
                <a:effectLst>
                  <a:outerShdw blurRad="38100" dist="38100" dir="2700000" algn="tl">
                    <a:srgbClr val="000000">
                      <a:alpha val="43137"/>
                    </a:srgbClr>
                  </a:outerShdw>
                </a:effectLst>
              </a:rPr>
              <a:t>(</a:t>
            </a:r>
            <a:r>
              <a:rPr lang="en-GB" sz="1100" b="1" dirty="0" smtClean="0">
                <a:solidFill>
                  <a:srgbClr val="FFFF00"/>
                </a:solidFill>
                <a:effectLst>
                  <a:outerShdw blurRad="38100" dist="38100" dir="2700000" algn="tl">
                    <a:srgbClr val="000000">
                      <a:alpha val="43137"/>
                    </a:srgbClr>
                  </a:outerShdw>
                </a:effectLst>
              </a:rPr>
              <a:t>Lux Presidency) </a:t>
            </a:r>
          </a:p>
          <a:p>
            <a:pPr algn="ctr">
              <a:defRPr/>
            </a:pPr>
            <a:r>
              <a:rPr lang="en-GB" sz="1100" b="1" dirty="0" smtClean="0">
                <a:solidFill>
                  <a:srgbClr val="FFFF00"/>
                </a:solidFill>
                <a:effectLst>
                  <a:outerShdw blurRad="38100" dist="38100" dir="2700000" algn="tl">
                    <a:srgbClr val="000000">
                      <a:alpha val="43137"/>
                    </a:srgbClr>
                  </a:outerShdw>
                </a:effectLst>
              </a:rPr>
              <a:t>EPSCO meeting</a:t>
            </a:r>
          </a:p>
          <a:p>
            <a:pPr algn="ctr">
              <a:defRPr/>
            </a:pPr>
            <a:r>
              <a:rPr lang="en-GB" sz="1100" b="1" dirty="0" smtClean="0">
                <a:solidFill>
                  <a:srgbClr val="FFFF00"/>
                </a:solidFill>
                <a:effectLst>
                  <a:outerShdw blurRad="38100" dist="38100" dir="2700000" algn="tl">
                    <a:srgbClr val="000000">
                      <a:alpha val="43137"/>
                    </a:srgbClr>
                  </a:outerShdw>
                </a:effectLst>
              </a:rPr>
              <a:t>Oct 5 2015</a:t>
            </a:r>
            <a:endParaRPr lang="en-GB" sz="1100" b="1" dirty="0">
              <a:solidFill>
                <a:srgbClr val="FFFF00"/>
              </a:solidFill>
              <a:effectLst>
                <a:outerShdw blurRad="38100" dist="38100" dir="2700000" algn="tl">
                  <a:srgbClr val="000000">
                    <a:alpha val="43137"/>
                  </a:srgbClr>
                </a:outerShdw>
              </a:effectLst>
            </a:endParaRPr>
          </a:p>
        </p:txBody>
      </p:sp>
      <p:cxnSp>
        <p:nvCxnSpPr>
          <p:cNvPr id="18" name="Straight Connector 17"/>
          <p:cNvCxnSpPr/>
          <p:nvPr/>
        </p:nvCxnSpPr>
        <p:spPr>
          <a:xfrm>
            <a:off x="1578351" y="3257797"/>
            <a:ext cx="296863" cy="0"/>
          </a:xfrm>
          <a:prstGeom prst="line">
            <a:avLst/>
          </a:prstGeom>
          <a:ln w="38100">
            <a:solidFill>
              <a:srgbClr val="0192C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1875214" y="2222386"/>
            <a:ext cx="9525" cy="1897785"/>
          </a:xfrm>
          <a:prstGeom prst="line">
            <a:avLst/>
          </a:prstGeom>
          <a:ln w="38100">
            <a:solidFill>
              <a:srgbClr val="0192C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864101" y="2230296"/>
            <a:ext cx="915988" cy="0"/>
          </a:xfrm>
          <a:prstGeom prst="line">
            <a:avLst/>
          </a:prstGeom>
          <a:ln w="38100">
            <a:solidFill>
              <a:srgbClr val="0192CE"/>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a:spLocks noChangeArrowheads="1"/>
          </p:cNvSpPr>
          <p:nvPr/>
        </p:nvSpPr>
        <p:spPr bwMode="auto">
          <a:xfrm>
            <a:off x="432176" y="847965"/>
            <a:ext cx="1146175" cy="523291"/>
          </a:xfrm>
          <a:prstGeom prst="rect">
            <a:avLst/>
          </a:prstGeom>
          <a:solidFill>
            <a:schemeClr val="bg1">
              <a:lumMod val="65000"/>
            </a:schemeClr>
          </a:solidFill>
          <a:ln w="9525">
            <a:solidFill>
              <a:srgbClr val="000000"/>
            </a:solidFill>
            <a:miter lim="800000"/>
            <a:headEnd/>
            <a:tailEnd/>
          </a:ln>
          <a:extLst/>
        </p:spPr>
        <p:txBody>
          <a:bodyPr/>
          <a:lstStyle>
            <a:lvl1pPr eaLnBrk="0" hangingPunct="0">
              <a:spcBef>
                <a:spcPct val="20000"/>
              </a:spcBef>
              <a:buClr>
                <a:srgbClr val="0192CE"/>
              </a:buClr>
              <a:buFont typeface="Wingdings" pitchFamily="2" charset="2"/>
              <a:buChar char="§"/>
              <a:defRPr>
                <a:solidFill>
                  <a:schemeClr val="tx1"/>
                </a:solidFill>
                <a:latin typeface="Arial" charset="0"/>
                <a:cs typeface="Arial" charset="0"/>
              </a:defRPr>
            </a:lvl1pPr>
            <a:lvl2pPr marL="742950" indent="-285750" eaLnBrk="0" hangingPunct="0">
              <a:spcBef>
                <a:spcPct val="20000"/>
              </a:spcBef>
              <a:buClr>
                <a:srgbClr val="0192CE"/>
              </a:buClr>
              <a:buFont typeface="Wingdings" pitchFamily="2" charset="2"/>
              <a:buChar char="§"/>
              <a:defRPr>
                <a:solidFill>
                  <a:schemeClr val="tx1"/>
                </a:solidFill>
                <a:latin typeface="Arial" charset="0"/>
                <a:cs typeface="Arial" charset="0"/>
              </a:defRPr>
            </a:lvl2pPr>
            <a:lvl3pPr marL="1143000" indent="-228600" eaLnBrk="0" hangingPunct="0">
              <a:spcBef>
                <a:spcPct val="20000"/>
              </a:spcBef>
              <a:buFont typeface="Calibri" pitchFamily="34" charset="0"/>
              <a:buChar char="−"/>
              <a:defRPr sz="1500">
                <a:solidFill>
                  <a:schemeClr val="tx1"/>
                </a:solidFill>
                <a:latin typeface="Arial" charset="0"/>
                <a:cs typeface="Arial" charset="0"/>
              </a:defRPr>
            </a:lvl3pPr>
            <a:lvl4pPr marL="1600200" indent="-228600" eaLnBrk="0" hangingPunct="0">
              <a:spcBef>
                <a:spcPct val="20000"/>
              </a:spcBef>
              <a:buFont typeface="Arial" charset="0"/>
              <a:buChar char="•"/>
              <a:defRPr sz="1500">
                <a:solidFill>
                  <a:schemeClr val="tx1"/>
                </a:solidFill>
                <a:latin typeface="Arial" charset="0"/>
                <a:cs typeface="Arial" charset="0"/>
              </a:defRPr>
            </a:lvl4pPr>
            <a:lvl5pPr marL="2057400" indent="-228600" eaLnBrk="0" hangingPunct="0">
              <a:spcBef>
                <a:spcPct val="20000"/>
              </a:spcBef>
              <a:buFont typeface="Arial" charset="0"/>
              <a:buChar char="»"/>
              <a:defRPr sz="15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5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5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5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500">
                <a:solidFill>
                  <a:schemeClr val="tx1"/>
                </a:solidFill>
                <a:latin typeface="Arial" charset="0"/>
                <a:cs typeface="Arial" charset="0"/>
              </a:defRPr>
            </a:lvl9pPr>
          </a:lstStyle>
          <a:p>
            <a:pPr algn="ctr" eaLnBrk="1" hangingPunct="1">
              <a:spcBef>
                <a:spcPct val="0"/>
              </a:spcBef>
              <a:buClrTx/>
              <a:buFontTx/>
              <a:buNone/>
            </a:pPr>
            <a:r>
              <a:rPr lang="en-GB" altLang="de-DE" sz="1100" b="1" dirty="0" smtClean="0">
                <a:solidFill>
                  <a:srgbClr val="000000"/>
                </a:solidFill>
              </a:rPr>
              <a:t>ROUND  </a:t>
            </a:r>
            <a:r>
              <a:rPr lang="en-GB" altLang="de-DE" sz="1200" b="1" dirty="0" smtClean="0">
                <a:solidFill>
                  <a:srgbClr val="000000"/>
                </a:solidFill>
              </a:rPr>
              <a:t>1</a:t>
            </a:r>
            <a:endParaRPr lang="en-GB" altLang="de-DE" sz="1100" b="1" dirty="0">
              <a:solidFill>
                <a:srgbClr val="000000"/>
              </a:solidFill>
            </a:endParaRPr>
          </a:p>
          <a:p>
            <a:pPr algn="ctr" eaLnBrk="1" hangingPunct="1">
              <a:spcBef>
                <a:spcPct val="0"/>
              </a:spcBef>
              <a:buClrTx/>
              <a:buFontTx/>
              <a:buNone/>
            </a:pPr>
            <a:r>
              <a:rPr lang="en-GB" altLang="de-DE" sz="1100" b="1" dirty="0">
                <a:solidFill>
                  <a:srgbClr val="000000"/>
                </a:solidFill>
              </a:rPr>
              <a:t>(technical)</a:t>
            </a:r>
          </a:p>
        </p:txBody>
      </p:sp>
      <p:sp>
        <p:nvSpPr>
          <p:cNvPr id="24" name="TextBox 23"/>
          <p:cNvSpPr txBox="1">
            <a:spLocks noChangeArrowheads="1"/>
          </p:cNvSpPr>
          <p:nvPr/>
        </p:nvSpPr>
        <p:spPr bwMode="auto">
          <a:xfrm>
            <a:off x="3021731" y="852232"/>
            <a:ext cx="1634083" cy="535414"/>
          </a:xfrm>
          <a:prstGeom prst="rect">
            <a:avLst/>
          </a:prstGeom>
          <a:solidFill>
            <a:schemeClr val="bg1">
              <a:lumMod val="65000"/>
            </a:schemeClr>
          </a:solidFill>
          <a:ln w="9525">
            <a:solidFill>
              <a:srgbClr val="000000"/>
            </a:solidFill>
            <a:miter lim="800000"/>
            <a:headEnd/>
            <a:tailEnd/>
          </a:ln>
          <a:extLst/>
        </p:spPr>
        <p:txBody>
          <a:bodyPr/>
          <a:lstStyle>
            <a:lvl1pPr eaLnBrk="0" hangingPunct="0">
              <a:spcBef>
                <a:spcPct val="20000"/>
              </a:spcBef>
              <a:buClr>
                <a:srgbClr val="0192CE"/>
              </a:buClr>
              <a:buFont typeface="Wingdings" pitchFamily="2" charset="2"/>
              <a:buChar char="§"/>
              <a:defRPr>
                <a:solidFill>
                  <a:schemeClr val="tx1"/>
                </a:solidFill>
                <a:latin typeface="Arial" charset="0"/>
                <a:cs typeface="Arial" charset="0"/>
              </a:defRPr>
            </a:lvl1pPr>
            <a:lvl2pPr marL="742950" indent="-285750" eaLnBrk="0" hangingPunct="0">
              <a:spcBef>
                <a:spcPct val="20000"/>
              </a:spcBef>
              <a:buClr>
                <a:srgbClr val="0192CE"/>
              </a:buClr>
              <a:buFont typeface="Wingdings" pitchFamily="2" charset="2"/>
              <a:buChar char="§"/>
              <a:defRPr>
                <a:solidFill>
                  <a:schemeClr val="tx1"/>
                </a:solidFill>
                <a:latin typeface="Arial" charset="0"/>
                <a:cs typeface="Arial" charset="0"/>
              </a:defRPr>
            </a:lvl2pPr>
            <a:lvl3pPr marL="1143000" indent="-228600" eaLnBrk="0" hangingPunct="0">
              <a:spcBef>
                <a:spcPct val="20000"/>
              </a:spcBef>
              <a:buFont typeface="Calibri" pitchFamily="34" charset="0"/>
              <a:buChar char="−"/>
              <a:defRPr sz="1500">
                <a:solidFill>
                  <a:schemeClr val="tx1"/>
                </a:solidFill>
                <a:latin typeface="Arial" charset="0"/>
                <a:cs typeface="Arial" charset="0"/>
              </a:defRPr>
            </a:lvl3pPr>
            <a:lvl4pPr marL="1600200" indent="-228600" eaLnBrk="0" hangingPunct="0">
              <a:spcBef>
                <a:spcPct val="20000"/>
              </a:spcBef>
              <a:buFont typeface="Arial" charset="0"/>
              <a:buChar char="•"/>
              <a:defRPr sz="1500">
                <a:solidFill>
                  <a:schemeClr val="tx1"/>
                </a:solidFill>
                <a:latin typeface="Arial" charset="0"/>
                <a:cs typeface="Arial" charset="0"/>
              </a:defRPr>
            </a:lvl4pPr>
            <a:lvl5pPr marL="2057400" indent="-228600" eaLnBrk="0" hangingPunct="0">
              <a:spcBef>
                <a:spcPct val="20000"/>
              </a:spcBef>
              <a:buFont typeface="Arial" charset="0"/>
              <a:buChar char="»"/>
              <a:defRPr sz="15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5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5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5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500">
                <a:solidFill>
                  <a:schemeClr val="tx1"/>
                </a:solidFill>
                <a:latin typeface="Arial" charset="0"/>
                <a:cs typeface="Arial" charset="0"/>
              </a:defRPr>
            </a:lvl9pPr>
          </a:lstStyle>
          <a:p>
            <a:pPr algn="ctr" eaLnBrk="1" hangingPunct="1">
              <a:spcBef>
                <a:spcPct val="0"/>
              </a:spcBef>
              <a:buClrTx/>
              <a:buFontTx/>
              <a:buNone/>
            </a:pPr>
            <a:r>
              <a:rPr lang="en-GB" altLang="de-DE" sz="1100" b="1" dirty="0" smtClean="0">
                <a:solidFill>
                  <a:srgbClr val="000000"/>
                </a:solidFill>
              </a:rPr>
              <a:t>ROUND  </a:t>
            </a:r>
            <a:r>
              <a:rPr lang="en-GB" altLang="de-DE" sz="1600" b="1" dirty="0" smtClean="0">
                <a:solidFill>
                  <a:srgbClr val="000000"/>
                </a:solidFill>
              </a:rPr>
              <a:t>2</a:t>
            </a:r>
            <a:endParaRPr lang="en-GB" altLang="de-DE" sz="1600" b="1" dirty="0">
              <a:solidFill>
                <a:srgbClr val="000000"/>
              </a:solidFill>
            </a:endParaRPr>
          </a:p>
          <a:p>
            <a:pPr algn="ctr" eaLnBrk="1" hangingPunct="1">
              <a:spcBef>
                <a:spcPct val="0"/>
              </a:spcBef>
              <a:buClrTx/>
              <a:buFontTx/>
              <a:buNone/>
            </a:pPr>
            <a:r>
              <a:rPr lang="en-GB" altLang="de-DE" sz="1100" b="1" dirty="0" smtClean="0">
                <a:solidFill>
                  <a:srgbClr val="000000"/>
                </a:solidFill>
              </a:rPr>
              <a:t>(technical &amp; political)</a:t>
            </a:r>
            <a:endParaRPr lang="en-GB" altLang="de-DE" sz="1100" b="1" dirty="0">
              <a:solidFill>
                <a:srgbClr val="000000"/>
              </a:solidFill>
            </a:endParaRPr>
          </a:p>
          <a:p>
            <a:pPr algn="ctr" eaLnBrk="1" hangingPunct="1">
              <a:spcBef>
                <a:spcPct val="0"/>
              </a:spcBef>
              <a:buClrTx/>
              <a:buFontTx/>
              <a:buNone/>
            </a:pPr>
            <a:endParaRPr lang="en-GB" altLang="de-DE" sz="3600" b="1" dirty="0">
              <a:solidFill>
                <a:srgbClr val="000000"/>
              </a:solidFill>
            </a:endParaRPr>
          </a:p>
        </p:txBody>
      </p:sp>
      <p:sp>
        <p:nvSpPr>
          <p:cNvPr id="25" name="TextBox 24"/>
          <p:cNvSpPr txBox="1">
            <a:spLocks noChangeArrowheads="1"/>
          </p:cNvSpPr>
          <p:nvPr/>
        </p:nvSpPr>
        <p:spPr bwMode="auto">
          <a:xfrm>
            <a:off x="6876256" y="859840"/>
            <a:ext cx="1189945" cy="534049"/>
          </a:xfrm>
          <a:prstGeom prst="rect">
            <a:avLst/>
          </a:prstGeom>
          <a:solidFill>
            <a:schemeClr val="bg1">
              <a:lumMod val="65000"/>
            </a:schemeClr>
          </a:solidFill>
          <a:ln w="9525">
            <a:solidFill>
              <a:srgbClr val="000000"/>
            </a:solidFill>
            <a:miter lim="800000"/>
            <a:headEnd/>
            <a:tailEnd/>
          </a:ln>
          <a:extLst/>
        </p:spPr>
        <p:txBody>
          <a:bodyPr/>
          <a:lstStyle>
            <a:lvl1pPr eaLnBrk="0" hangingPunct="0">
              <a:spcBef>
                <a:spcPct val="20000"/>
              </a:spcBef>
              <a:buClr>
                <a:srgbClr val="0192CE"/>
              </a:buClr>
              <a:buFont typeface="Wingdings" pitchFamily="2" charset="2"/>
              <a:buChar char="§"/>
              <a:defRPr>
                <a:solidFill>
                  <a:schemeClr val="tx1"/>
                </a:solidFill>
                <a:latin typeface="Arial" charset="0"/>
                <a:cs typeface="Arial" charset="0"/>
              </a:defRPr>
            </a:lvl1pPr>
            <a:lvl2pPr marL="742950" indent="-285750" eaLnBrk="0" hangingPunct="0">
              <a:spcBef>
                <a:spcPct val="20000"/>
              </a:spcBef>
              <a:buClr>
                <a:srgbClr val="0192CE"/>
              </a:buClr>
              <a:buFont typeface="Wingdings" pitchFamily="2" charset="2"/>
              <a:buChar char="§"/>
              <a:defRPr>
                <a:solidFill>
                  <a:schemeClr val="tx1"/>
                </a:solidFill>
                <a:latin typeface="Arial" charset="0"/>
                <a:cs typeface="Arial" charset="0"/>
              </a:defRPr>
            </a:lvl2pPr>
            <a:lvl3pPr marL="1143000" indent="-228600" eaLnBrk="0" hangingPunct="0">
              <a:spcBef>
                <a:spcPct val="20000"/>
              </a:spcBef>
              <a:buFont typeface="Calibri" pitchFamily="34" charset="0"/>
              <a:buChar char="−"/>
              <a:defRPr sz="1500">
                <a:solidFill>
                  <a:schemeClr val="tx1"/>
                </a:solidFill>
                <a:latin typeface="Arial" charset="0"/>
                <a:cs typeface="Arial" charset="0"/>
              </a:defRPr>
            </a:lvl3pPr>
            <a:lvl4pPr marL="1600200" indent="-228600" eaLnBrk="0" hangingPunct="0">
              <a:spcBef>
                <a:spcPct val="20000"/>
              </a:spcBef>
              <a:buFont typeface="Arial" charset="0"/>
              <a:buChar char="•"/>
              <a:defRPr sz="1500">
                <a:solidFill>
                  <a:schemeClr val="tx1"/>
                </a:solidFill>
                <a:latin typeface="Arial" charset="0"/>
                <a:cs typeface="Arial" charset="0"/>
              </a:defRPr>
            </a:lvl4pPr>
            <a:lvl5pPr marL="2057400" indent="-228600" eaLnBrk="0" hangingPunct="0">
              <a:spcBef>
                <a:spcPct val="20000"/>
              </a:spcBef>
              <a:buFont typeface="Arial" charset="0"/>
              <a:buChar char="»"/>
              <a:defRPr sz="15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5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5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5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500">
                <a:solidFill>
                  <a:schemeClr val="tx1"/>
                </a:solidFill>
                <a:latin typeface="Arial" charset="0"/>
                <a:cs typeface="Arial" charset="0"/>
              </a:defRPr>
            </a:lvl9pPr>
          </a:lstStyle>
          <a:p>
            <a:pPr algn="ctr" eaLnBrk="1" hangingPunct="1">
              <a:spcBef>
                <a:spcPct val="0"/>
              </a:spcBef>
              <a:buClrTx/>
              <a:buFontTx/>
              <a:buNone/>
            </a:pPr>
            <a:r>
              <a:rPr lang="en-GB" altLang="de-DE" sz="1200" b="1" dirty="0" smtClean="0">
                <a:solidFill>
                  <a:srgbClr val="000000"/>
                </a:solidFill>
              </a:rPr>
              <a:t>ROUND</a:t>
            </a:r>
            <a:r>
              <a:rPr lang="en-GB" altLang="de-DE" sz="1400" b="1" dirty="0" smtClean="0">
                <a:solidFill>
                  <a:srgbClr val="000000"/>
                </a:solidFill>
              </a:rPr>
              <a:t>  </a:t>
            </a:r>
            <a:r>
              <a:rPr lang="en-GB" altLang="de-DE" sz="1600" b="1" dirty="0" smtClean="0">
                <a:solidFill>
                  <a:srgbClr val="000000"/>
                </a:solidFill>
              </a:rPr>
              <a:t>3</a:t>
            </a:r>
            <a:endParaRPr lang="en-GB" altLang="de-DE" sz="1600" b="1" dirty="0">
              <a:solidFill>
                <a:srgbClr val="000000"/>
              </a:solidFill>
            </a:endParaRPr>
          </a:p>
          <a:p>
            <a:pPr algn="ctr" eaLnBrk="1" hangingPunct="1">
              <a:spcBef>
                <a:spcPct val="0"/>
              </a:spcBef>
              <a:buClrTx/>
              <a:buFontTx/>
              <a:buNone/>
            </a:pPr>
            <a:r>
              <a:rPr lang="en-GB" altLang="de-DE" sz="1100" b="1" dirty="0">
                <a:solidFill>
                  <a:srgbClr val="000000"/>
                </a:solidFill>
              </a:rPr>
              <a:t>(political)</a:t>
            </a:r>
          </a:p>
          <a:p>
            <a:pPr algn="ctr" eaLnBrk="1" hangingPunct="1">
              <a:spcBef>
                <a:spcPct val="0"/>
              </a:spcBef>
              <a:buClrTx/>
              <a:buFontTx/>
              <a:buNone/>
            </a:pPr>
            <a:endParaRPr lang="en-GB" altLang="de-DE" sz="3600" b="1" dirty="0">
              <a:solidFill>
                <a:srgbClr val="000000"/>
              </a:solidFill>
            </a:endParaRPr>
          </a:p>
        </p:txBody>
      </p:sp>
      <p:sp>
        <p:nvSpPr>
          <p:cNvPr id="26" name="Rounded Rectangle 25"/>
          <p:cNvSpPr/>
          <p:nvPr/>
        </p:nvSpPr>
        <p:spPr>
          <a:xfrm>
            <a:off x="2780478" y="1522719"/>
            <a:ext cx="999434" cy="1521111"/>
          </a:xfrm>
          <a:prstGeom prst="round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none">
            <a:normAutofit/>
          </a:bodyPr>
          <a:lstStyle/>
          <a:p>
            <a:pPr algn="ctr">
              <a:defRPr/>
            </a:pPr>
            <a:endParaRPr lang="en-GB" sz="1050" b="1" dirty="0" smtClean="0">
              <a:solidFill>
                <a:srgbClr val="6E6D71">
                  <a:lumMod val="50000"/>
                </a:srgbClr>
              </a:solidFill>
            </a:endParaRPr>
          </a:p>
          <a:p>
            <a:pPr algn="ctr">
              <a:defRPr/>
            </a:pPr>
            <a:r>
              <a:rPr lang="en-GB" sz="1050" b="1" dirty="0" smtClean="0">
                <a:solidFill>
                  <a:srgbClr val="6E6D71">
                    <a:lumMod val="50000"/>
                  </a:srgbClr>
                </a:solidFill>
              </a:rPr>
              <a:t>EP ENVI</a:t>
            </a:r>
            <a:endParaRPr lang="en-GB" sz="1050" b="1" dirty="0">
              <a:solidFill>
                <a:srgbClr val="6E6D71">
                  <a:lumMod val="50000"/>
                </a:srgbClr>
              </a:solidFill>
            </a:endParaRPr>
          </a:p>
          <a:p>
            <a:pPr algn="ctr">
              <a:defRPr/>
            </a:pPr>
            <a:r>
              <a:rPr lang="en-GB" sz="1050" b="1" dirty="0">
                <a:solidFill>
                  <a:srgbClr val="6E6D71">
                    <a:lumMod val="50000"/>
                  </a:srgbClr>
                </a:solidFill>
              </a:rPr>
              <a:t>Position</a:t>
            </a:r>
          </a:p>
          <a:p>
            <a:pPr algn="ctr">
              <a:defRPr/>
            </a:pPr>
            <a:r>
              <a:rPr lang="en-GB" sz="800" b="1" i="1" dirty="0" smtClean="0">
                <a:solidFill>
                  <a:srgbClr val="6E6D71">
                    <a:lumMod val="50000"/>
                  </a:srgbClr>
                </a:solidFill>
              </a:rPr>
              <a:t>25 Sep 2013</a:t>
            </a:r>
          </a:p>
          <a:p>
            <a:pPr algn="ctr">
              <a:defRPr/>
            </a:pPr>
            <a:endParaRPr lang="en-US" sz="1200" b="1" i="1" dirty="0">
              <a:solidFill>
                <a:srgbClr val="6E6D71">
                  <a:lumMod val="50000"/>
                </a:srgbClr>
              </a:solidFill>
            </a:endParaRPr>
          </a:p>
          <a:p>
            <a:pPr algn="ctr">
              <a:defRPr/>
            </a:pPr>
            <a:r>
              <a:rPr lang="en-GB" sz="1050" b="1" dirty="0" smtClean="0">
                <a:solidFill>
                  <a:srgbClr val="6E6D71">
                    <a:lumMod val="50000"/>
                  </a:srgbClr>
                </a:solidFill>
              </a:rPr>
              <a:t>EP Plenary</a:t>
            </a:r>
            <a:endParaRPr lang="en-GB" sz="1050" b="1" dirty="0">
              <a:solidFill>
                <a:srgbClr val="6E6D71">
                  <a:lumMod val="50000"/>
                </a:srgbClr>
              </a:solidFill>
            </a:endParaRPr>
          </a:p>
          <a:p>
            <a:pPr algn="ctr">
              <a:defRPr/>
            </a:pPr>
            <a:r>
              <a:rPr lang="en-GB" sz="1050" b="1" dirty="0">
                <a:solidFill>
                  <a:srgbClr val="6E6D71">
                    <a:lumMod val="50000"/>
                  </a:srgbClr>
                </a:solidFill>
              </a:rPr>
              <a:t>Position</a:t>
            </a:r>
          </a:p>
          <a:p>
            <a:pPr algn="ctr">
              <a:defRPr/>
            </a:pPr>
            <a:r>
              <a:rPr lang="en-GB" sz="800" b="1" i="1" dirty="0" smtClean="0">
                <a:solidFill>
                  <a:srgbClr val="6E6D71">
                    <a:lumMod val="50000"/>
                  </a:srgbClr>
                </a:solidFill>
              </a:rPr>
              <a:t>22 Oct 2013</a:t>
            </a:r>
            <a:endParaRPr lang="en-GB" sz="800" b="1" i="1" dirty="0">
              <a:solidFill>
                <a:srgbClr val="6E6D71">
                  <a:lumMod val="50000"/>
                </a:srgbClr>
              </a:solidFill>
            </a:endParaRPr>
          </a:p>
        </p:txBody>
      </p:sp>
      <p:sp>
        <p:nvSpPr>
          <p:cNvPr id="27" name="Rounded Rectangle 26"/>
          <p:cNvSpPr/>
          <p:nvPr/>
        </p:nvSpPr>
        <p:spPr>
          <a:xfrm>
            <a:off x="3854313" y="1522719"/>
            <a:ext cx="999434" cy="1521111"/>
          </a:xfrm>
          <a:prstGeom prst="round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none">
            <a:normAutofit/>
          </a:bodyPr>
          <a:lstStyle/>
          <a:p>
            <a:pPr algn="ctr">
              <a:defRPr/>
            </a:pPr>
            <a:endParaRPr lang="en-US" sz="600" b="1" dirty="0" smtClean="0">
              <a:solidFill>
                <a:srgbClr val="6E6D71">
                  <a:lumMod val="50000"/>
                </a:srgbClr>
              </a:solidFill>
            </a:endParaRPr>
          </a:p>
          <a:p>
            <a:pPr algn="ctr">
              <a:defRPr/>
            </a:pPr>
            <a:r>
              <a:rPr lang="en-US" sz="1050" b="1" dirty="0" smtClean="0">
                <a:solidFill>
                  <a:srgbClr val="6E6D71">
                    <a:lumMod val="50000"/>
                  </a:srgbClr>
                </a:solidFill>
              </a:rPr>
              <a:t>European</a:t>
            </a:r>
            <a:endParaRPr lang="en-GB" sz="1050" b="1" dirty="0" smtClean="0">
              <a:solidFill>
                <a:srgbClr val="6E6D71">
                  <a:lumMod val="50000"/>
                </a:srgbClr>
              </a:solidFill>
            </a:endParaRPr>
          </a:p>
          <a:p>
            <a:pPr algn="ctr">
              <a:defRPr/>
            </a:pPr>
            <a:r>
              <a:rPr lang="en-GB" sz="1050" b="1" dirty="0" smtClean="0">
                <a:solidFill>
                  <a:srgbClr val="6E6D71">
                    <a:lumMod val="50000"/>
                  </a:srgbClr>
                </a:solidFill>
              </a:rPr>
              <a:t>Parliament</a:t>
            </a:r>
          </a:p>
          <a:p>
            <a:pPr algn="ctr">
              <a:defRPr/>
            </a:pPr>
            <a:endParaRPr lang="en-GB" sz="600" b="1" dirty="0">
              <a:solidFill>
                <a:srgbClr val="FFFFFF"/>
              </a:solidFill>
            </a:endParaRPr>
          </a:p>
          <a:p>
            <a:pPr algn="ctr">
              <a:defRPr/>
            </a:pPr>
            <a:r>
              <a:rPr lang="en-GB" sz="800" b="1" dirty="0" smtClean="0">
                <a:solidFill>
                  <a:srgbClr val="C00000"/>
                </a:solidFill>
              </a:rPr>
              <a:t>1</a:t>
            </a:r>
            <a:r>
              <a:rPr lang="en-GB" sz="800" b="1" baseline="30000" dirty="0" smtClean="0">
                <a:solidFill>
                  <a:srgbClr val="C00000"/>
                </a:solidFill>
              </a:rPr>
              <a:t>st</a:t>
            </a:r>
            <a:r>
              <a:rPr lang="en-GB" sz="800" b="1" dirty="0" smtClean="0">
                <a:solidFill>
                  <a:srgbClr val="C00000"/>
                </a:solidFill>
              </a:rPr>
              <a:t> Reading</a:t>
            </a:r>
          </a:p>
          <a:p>
            <a:pPr algn="ctr">
              <a:defRPr/>
            </a:pPr>
            <a:r>
              <a:rPr lang="en-GB" sz="800" b="1" dirty="0" smtClean="0">
                <a:solidFill>
                  <a:srgbClr val="C00000"/>
                </a:solidFill>
              </a:rPr>
              <a:t>voted</a:t>
            </a:r>
          </a:p>
          <a:p>
            <a:pPr algn="ctr">
              <a:defRPr/>
            </a:pPr>
            <a:r>
              <a:rPr lang="en-US" sz="800" b="1" i="1" dirty="0" smtClean="0">
                <a:solidFill>
                  <a:srgbClr val="C00000"/>
                </a:solidFill>
              </a:rPr>
              <a:t>02 April 2014</a:t>
            </a:r>
          </a:p>
          <a:p>
            <a:pPr algn="ctr">
              <a:defRPr/>
            </a:pPr>
            <a:r>
              <a:rPr lang="en-US" sz="800" b="1" i="1" dirty="0" smtClean="0">
                <a:solidFill>
                  <a:srgbClr val="C00000"/>
                </a:solidFill>
              </a:rPr>
              <a:t>Confirmed by </a:t>
            </a:r>
          </a:p>
          <a:p>
            <a:pPr algn="ctr">
              <a:defRPr/>
            </a:pPr>
            <a:r>
              <a:rPr lang="en-US" sz="800" b="1" i="1" dirty="0" smtClean="0">
                <a:solidFill>
                  <a:srgbClr val="C00000"/>
                </a:solidFill>
              </a:rPr>
              <a:t>new EP in</a:t>
            </a:r>
          </a:p>
          <a:p>
            <a:pPr algn="ctr">
              <a:defRPr/>
            </a:pPr>
            <a:r>
              <a:rPr lang="en-US" sz="800" b="1" i="1" dirty="0" smtClean="0">
                <a:solidFill>
                  <a:srgbClr val="C00000"/>
                </a:solidFill>
              </a:rPr>
              <a:t>Nov 2014</a:t>
            </a:r>
            <a:endParaRPr lang="en-GB" sz="800" b="1" i="1" dirty="0">
              <a:solidFill>
                <a:srgbClr val="C00000"/>
              </a:solidFill>
            </a:endParaRPr>
          </a:p>
        </p:txBody>
      </p:sp>
      <p:sp>
        <p:nvSpPr>
          <p:cNvPr id="28" name="Rounded Rectangle 27"/>
          <p:cNvSpPr/>
          <p:nvPr/>
        </p:nvSpPr>
        <p:spPr>
          <a:xfrm>
            <a:off x="156720" y="2843034"/>
            <a:ext cx="1440160" cy="810768"/>
          </a:xfrm>
          <a:prstGeom prst="roundRect">
            <a:avLst/>
          </a:prstGeom>
          <a:solidFill>
            <a:schemeClr val="tx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50" b="1" dirty="0">
                <a:solidFill>
                  <a:srgbClr val="F1F1F1"/>
                </a:solidFill>
                <a:effectLst>
                  <a:outerShdw blurRad="38100" dist="38100" dir="2700000" algn="tl">
                    <a:srgbClr val="000000">
                      <a:alpha val="43137"/>
                    </a:srgbClr>
                  </a:outerShdw>
                </a:effectLst>
              </a:rPr>
              <a:t>COMMISSION DRAFT </a:t>
            </a:r>
            <a:r>
              <a:rPr lang="en-GB" sz="1050" b="1" dirty="0" smtClean="0">
                <a:solidFill>
                  <a:srgbClr val="F1F1F1"/>
                </a:solidFill>
                <a:effectLst>
                  <a:outerShdw blurRad="38100" dist="38100" dir="2700000" algn="tl">
                    <a:srgbClr val="000000">
                      <a:alpha val="43137"/>
                    </a:srgbClr>
                  </a:outerShdw>
                </a:effectLst>
              </a:rPr>
              <a:t>proposal</a:t>
            </a:r>
            <a:endParaRPr lang="en-GB" sz="1050" b="1" dirty="0">
              <a:solidFill>
                <a:srgbClr val="F1F1F1"/>
              </a:solidFill>
              <a:effectLst>
                <a:outerShdw blurRad="38100" dist="38100" dir="2700000" algn="tl">
                  <a:srgbClr val="000000">
                    <a:alpha val="43137"/>
                  </a:srgbClr>
                </a:outerShdw>
              </a:effectLst>
            </a:endParaRPr>
          </a:p>
          <a:p>
            <a:pPr algn="ctr">
              <a:defRPr/>
            </a:pPr>
            <a:r>
              <a:rPr lang="en-GB" sz="800" b="1" i="1" dirty="0">
                <a:solidFill>
                  <a:srgbClr val="F1F1F1"/>
                </a:solidFill>
                <a:effectLst>
                  <a:outerShdw blurRad="38100" dist="38100" dir="2700000" algn="tl">
                    <a:srgbClr val="000000">
                      <a:alpha val="43137"/>
                    </a:srgbClr>
                  </a:outerShdw>
                </a:effectLst>
              </a:rPr>
              <a:t>(26 Sept 2012</a:t>
            </a:r>
            <a:r>
              <a:rPr lang="en-GB" sz="1300" b="1" i="1" dirty="0">
                <a:solidFill>
                  <a:srgbClr val="F1F1F1"/>
                </a:solidFill>
                <a:effectLst>
                  <a:outerShdw blurRad="38100" dist="38100" dir="2700000" algn="tl">
                    <a:srgbClr val="000000">
                      <a:alpha val="43137"/>
                    </a:srgbClr>
                  </a:outerShdw>
                </a:effectLst>
              </a:rPr>
              <a:t>)</a:t>
            </a:r>
          </a:p>
        </p:txBody>
      </p:sp>
      <p:cxnSp>
        <p:nvCxnSpPr>
          <p:cNvPr id="29" name="Straight Connector 28"/>
          <p:cNvCxnSpPr/>
          <p:nvPr/>
        </p:nvCxnSpPr>
        <p:spPr>
          <a:xfrm>
            <a:off x="2221930" y="859840"/>
            <a:ext cx="0" cy="4427342"/>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508104" y="883590"/>
            <a:ext cx="0" cy="4403591"/>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156720" y="4236418"/>
            <a:ext cx="1440160" cy="1422510"/>
          </a:xfrm>
          <a:prstGeom prst="roundRect">
            <a:avLst/>
          </a:prstGeom>
          <a:solidFill>
            <a:schemeClr val="tx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50" b="1" dirty="0">
                <a:solidFill>
                  <a:srgbClr val="F1F1F1"/>
                </a:solidFill>
                <a:effectLst>
                  <a:outerShdw blurRad="38100" dist="38100" dir="2700000" algn="tl">
                    <a:srgbClr val="000000">
                      <a:alpha val="43137"/>
                    </a:srgbClr>
                  </a:outerShdw>
                </a:effectLst>
              </a:rPr>
              <a:t>COMMISSION </a:t>
            </a:r>
          </a:p>
          <a:p>
            <a:pPr algn="ctr">
              <a:defRPr/>
            </a:pPr>
            <a:r>
              <a:rPr lang="en-US" sz="1050" b="1" i="1" dirty="0" smtClean="0">
                <a:solidFill>
                  <a:srgbClr val="F1F1F1"/>
                </a:solidFill>
                <a:effectLst>
                  <a:outerShdw blurRad="38100" dist="38100" dir="2700000" algn="tl">
                    <a:srgbClr val="000000">
                      <a:alpha val="43137"/>
                    </a:srgbClr>
                  </a:outerShdw>
                </a:effectLst>
              </a:rPr>
              <a:t>Empowered to Draft &amp; Adopt</a:t>
            </a:r>
          </a:p>
          <a:p>
            <a:pPr algn="ctr">
              <a:defRPr/>
            </a:pPr>
            <a:r>
              <a:rPr lang="en-US" sz="1050" b="1" i="1" dirty="0" smtClean="0">
                <a:solidFill>
                  <a:srgbClr val="F1F1F1"/>
                </a:solidFill>
                <a:effectLst>
                  <a:outerShdw blurRad="38100" dist="38100" dir="2700000" algn="tl">
                    <a:srgbClr val="000000">
                      <a:alpha val="43137"/>
                    </a:srgbClr>
                  </a:outerShdw>
                </a:effectLst>
              </a:rPr>
              <a:t>Secondary Legislation</a:t>
            </a:r>
          </a:p>
          <a:p>
            <a:pPr algn="ctr">
              <a:defRPr/>
            </a:pPr>
            <a:r>
              <a:rPr lang="en-US" sz="1050" b="1" i="1" dirty="0" smtClean="0">
                <a:solidFill>
                  <a:srgbClr val="F1F1F1"/>
                </a:solidFill>
                <a:effectLst>
                  <a:outerShdw blurRad="38100" dist="38100" dir="2700000" algn="tl">
                    <a:srgbClr val="000000">
                      <a:alpha val="43137"/>
                    </a:srgbClr>
                  </a:outerShdw>
                </a:effectLst>
              </a:rPr>
              <a:t>&amp; Guidelines</a:t>
            </a:r>
            <a:endParaRPr lang="en-GB" sz="1300" b="1" i="1" dirty="0">
              <a:solidFill>
                <a:srgbClr val="F1F1F1"/>
              </a:solidFill>
              <a:effectLst>
                <a:outerShdw blurRad="38100" dist="38100" dir="2700000" algn="tl">
                  <a:srgbClr val="000000">
                    <a:alpha val="43137"/>
                  </a:srgbClr>
                </a:outerShdw>
              </a:effectLst>
            </a:endParaRPr>
          </a:p>
        </p:txBody>
      </p:sp>
      <p:sp>
        <p:nvSpPr>
          <p:cNvPr id="32" name="Rounded Rectangle 31"/>
          <p:cNvSpPr/>
          <p:nvPr/>
        </p:nvSpPr>
        <p:spPr>
          <a:xfrm>
            <a:off x="2319172" y="4969628"/>
            <a:ext cx="1440160" cy="965346"/>
          </a:xfrm>
          <a:prstGeom prst="roundRect">
            <a:avLst/>
          </a:prstGeom>
          <a:solidFill>
            <a:srgbClr val="45C2D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none">
            <a:noAutofit/>
          </a:bodyPr>
          <a:lstStyle/>
          <a:p>
            <a:pPr algn="ctr">
              <a:defRPr/>
            </a:pPr>
            <a:r>
              <a:rPr lang="en-GB" sz="1600" b="1" dirty="0">
                <a:solidFill>
                  <a:srgbClr val="FFFF00"/>
                </a:solidFill>
                <a:effectLst>
                  <a:outerShdw blurRad="38100" dist="38100" dir="2700000" algn="tl">
                    <a:srgbClr val="000000">
                      <a:alpha val="43137"/>
                    </a:srgbClr>
                  </a:outerShdw>
                </a:effectLst>
              </a:rPr>
              <a:t>COUNCIL</a:t>
            </a:r>
          </a:p>
          <a:p>
            <a:pPr algn="ctr">
              <a:defRPr/>
            </a:pPr>
            <a:r>
              <a:rPr lang="en-GB" sz="1600" b="1" dirty="0" smtClean="0">
                <a:solidFill>
                  <a:srgbClr val="FFFF00"/>
                </a:solidFill>
                <a:effectLst>
                  <a:outerShdw blurRad="38100" dist="38100" dir="2700000" algn="tl">
                    <a:srgbClr val="000000">
                      <a:alpha val="43137"/>
                    </a:srgbClr>
                  </a:outerShdw>
                </a:effectLst>
              </a:rPr>
              <a:t>Votes </a:t>
            </a:r>
          </a:p>
          <a:p>
            <a:pPr algn="ctr">
              <a:defRPr/>
            </a:pPr>
            <a:r>
              <a:rPr lang="en-GB" sz="1100" b="1" dirty="0" smtClean="0">
                <a:solidFill>
                  <a:srgbClr val="FFFF00"/>
                </a:solidFill>
                <a:effectLst>
                  <a:outerShdw blurRad="38100" dist="38100" dir="2700000" algn="tl">
                    <a:srgbClr val="000000">
                      <a:alpha val="43137"/>
                    </a:srgbClr>
                  </a:outerShdw>
                </a:effectLst>
              </a:rPr>
              <a:t>on Secondary</a:t>
            </a:r>
          </a:p>
          <a:p>
            <a:pPr algn="ctr">
              <a:defRPr/>
            </a:pPr>
            <a:r>
              <a:rPr lang="en-GB" sz="1100" b="1" dirty="0" smtClean="0">
                <a:solidFill>
                  <a:srgbClr val="FFFF00"/>
                </a:solidFill>
                <a:effectLst>
                  <a:outerShdw blurRad="38100" dist="38100" dir="2700000" algn="tl">
                    <a:srgbClr val="000000">
                      <a:alpha val="43137"/>
                    </a:srgbClr>
                  </a:outerShdw>
                </a:effectLst>
              </a:rPr>
              <a:t>Legislation</a:t>
            </a:r>
            <a:endParaRPr lang="en-GB" sz="900" b="1" dirty="0">
              <a:solidFill>
                <a:srgbClr val="FFFF00"/>
              </a:solidFill>
              <a:effectLst>
                <a:outerShdw blurRad="38100" dist="38100" dir="2700000" algn="tl">
                  <a:srgbClr val="000000">
                    <a:alpha val="43137"/>
                  </a:srgbClr>
                </a:outerShdw>
              </a:effectLst>
            </a:endParaRPr>
          </a:p>
        </p:txBody>
      </p:sp>
      <p:cxnSp>
        <p:nvCxnSpPr>
          <p:cNvPr id="34" name="Straight Connector 33"/>
          <p:cNvCxnSpPr/>
          <p:nvPr/>
        </p:nvCxnSpPr>
        <p:spPr>
          <a:xfrm flipH="1">
            <a:off x="775408" y="6143315"/>
            <a:ext cx="7483092" cy="0"/>
          </a:xfrm>
          <a:prstGeom prst="line">
            <a:avLst/>
          </a:prstGeom>
          <a:ln w="38100">
            <a:solidFill>
              <a:srgbClr val="0192CE"/>
            </a:solidFill>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793630" y="5650302"/>
            <a:ext cx="0" cy="483079"/>
          </a:xfrm>
          <a:prstGeom prst="line">
            <a:avLst/>
          </a:prstGeom>
          <a:ln w="38100">
            <a:solidFill>
              <a:srgbClr val="0192CE"/>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655814" y="5710686"/>
            <a:ext cx="3487522" cy="307777"/>
          </a:xfrm>
          <a:prstGeom prst="rect">
            <a:avLst/>
          </a:prstGeom>
          <a:noFill/>
        </p:spPr>
        <p:txBody>
          <a:bodyPr wrap="square" rtlCol="0">
            <a:spAutoFit/>
          </a:bodyPr>
          <a:lstStyle/>
          <a:p>
            <a:pPr algn="ctr"/>
            <a:r>
              <a:rPr lang="en-US" sz="1400" dirty="0" smtClean="0">
                <a:solidFill>
                  <a:srgbClr val="F1F1F1">
                    <a:lumMod val="10000"/>
                  </a:srgbClr>
                </a:solidFill>
              </a:rPr>
              <a:t>IVDR and MDR Empowers Commission</a:t>
            </a:r>
            <a:endParaRPr lang="en-GB" sz="1400" dirty="0">
              <a:solidFill>
                <a:srgbClr val="F1F1F1">
                  <a:lumMod val="10000"/>
                </a:srgbClr>
              </a:solidFill>
            </a:endParaRPr>
          </a:p>
        </p:txBody>
      </p:sp>
      <p:cxnSp>
        <p:nvCxnSpPr>
          <p:cNvPr id="36" name="Straight Connector 35"/>
          <p:cNvCxnSpPr/>
          <p:nvPr/>
        </p:nvCxnSpPr>
        <p:spPr>
          <a:xfrm flipH="1">
            <a:off x="1596880" y="5447567"/>
            <a:ext cx="722292" cy="0"/>
          </a:xfrm>
          <a:prstGeom prst="line">
            <a:avLst/>
          </a:prstGeom>
          <a:ln w="38100">
            <a:solidFill>
              <a:srgbClr val="0192CE"/>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2689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right)">
                                      <p:cBhvr>
                                        <p:cTn id="7" dur="500"/>
                                        <p:tgtEl>
                                          <p:spTgt spid="3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right)">
                                      <p:cBhvr>
                                        <p:cTn id="10" dur="500"/>
                                        <p:tgtEl>
                                          <p:spTgt spid="22"/>
                                        </p:tgtEl>
                                      </p:cBhvr>
                                    </p:animEffect>
                                  </p:childTnLst>
                                </p:cTn>
                              </p:par>
                              <p:par>
                                <p:cTn id="11" presetID="22" presetClass="entr" presetSubtype="2"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right)">
                                      <p:cBhvr>
                                        <p:cTn id="16" dur="500"/>
                                        <p:tgtEl>
                                          <p:spTgt spid="32"/>
                                        </p:tgtEl>
                                      </p:cBhvr>
                                    </p:animEffect>
                                  </p:childTnLst>
                                </p:cTn>
                              </p:par>
                              <p:par>
                                <p:cTn id="17" presetID="22" presetClass="entr" presetSubtype="2"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right)">
                                      <p:cBhvr>
                                        <p:cTn id="19" dur="500"/>
                                        <p:tgtEl>
                                          <p:spTgt spid="36"/>
                                        </p:tgtEl>
                                      </p:cBhvr>
                                    </p:animEffect>
                                  </p:childTnLst>
                                </p:cTn>
                              </p:par>
                              <p:par>
                                <p:cTn id="20" presetID="22" presetClass="entr" presetSubtype="2"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wipe(right)">
                                      <p:cBhvr>
                                        <p:cTn id="22" dur="500"/>
                                        <p:tgtEl>
                                          <p:spTgt spid="35"/>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right)">
                                      <p:cBhvr>
                                        <p:cTn id="2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22" grpId="0"/>
    </p:bldLst>
  </p:timing>
</p:sld>
</file>

<file path=ppt/theme/theme1.xml><?xml version="1.0" encoding="utf-8"?>
<a:theme xmlns:a="http://schemas.openxmlformats.org/drawingml/2006/main" name="Cover slide">
  <a:themeElements>
    <a:clrScheme name="Medtech">
      <a:dk1>
        <a:srgbClr val="FFFFFF"/>
      </a:dk1>
      <a:lt1>
        <a:srgbClr val="F1F1F1"/>
      </a:lt1>
      <a:dk2>
        <a:srgbClr val="5C3096"/>
      </a:dk2>
      <a:lt2>
        <a:srgbClr val="6C3CAF"/>
      </a:lt2>
      <a:accent1>
        <a:srgbClr val="0082A8"/>
      </a:accent1>
      <a:accent2>
        <a:srgbClr val="5C3096"/>
      </a:accent2>
      <a:accent3>
        <a:srgbClr val="F22528"/>
      </a:accent3>
      <a:accent4>
        <a:srgbClr val="F1F1F1"/>
      </a:accent4>
      <a:accent5>
        <a:srgbClr val="6E6D71"/>
      </a:accent5>
      <a:accent6>
        <a:srgbClr val="6C3CAF"/>
      </a:accent6>
      <a:hlink>
        <a:srgbClr val="F22528"/>
      </a:hlink>
      <a:folHlink>
        <a:srgbClr val="F2252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hapter slide">
  <a:themeElements>
    <a:clrScheme name="Medtech">
      <a:dk1>
        <a:srgbClr val="FFFFFF"/>
      </a:dk1>
      <a:lt1>
        <a:srgbClr val="F1F1F1"/>
      </a:lt1>
      <a:dk2>
        <a:srgbClr val="5C3096"/>
      </a:dk2>
      <a:lt2>
        <a:srgbClr val="6C3CAF"/>
      </a:lt2>
      <a:accent1>
        <a:srgbClr val="0082A8"/>
      </a:accent1>
      <a:accent2>
        <a:srgbClr val="5C3096"/>
      </a:accent2>
      <a:accent3>
        <a:srgbClr val="F22528"/>
      </a:accent3>
      <a:accent4>
        <a:srgbClr val="F1F1F1"/>
      </a:accent4>
      <a:accent5>
        <a:srgbClr val="6E6D71"/>
      </a:accent5>
      <a:accent6>
        <a:srgbClr val="6C3CAF"/>
      </a:accent6>
      <a:hlink>
        <a:srgbClr val="F22528"/>
      </a:hlink>
      <a:folHlink>
        <a:srgbClr val="F2252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Internal slide">
  <a:themeElements>
    <a:clrScheme name="Medtech">
      <a:dk1>
        <a:srgbClr val="FFFFFF"/>
      </a:dk1>
      <a:lt1>
        <a:srgbClr val="F1F1F1"/>
      </a:lt1>
      <a:dk2>
        <a:srgbClr val="5C3096"/>
      </a:dk2>
      <a:lt2>
        <a:srgbClr val="6C3CAF"/>
      </a:lt2>
      <a:accent1>
        <a:srgbClr val="0082A8"/>
      </a:accent1>
      <a:accent2>
        <a:srgbClr val="5C3096"/>
      </a:accent2>
      <a:accent3>
        <a:srgbClr val="F22528"/>
      </a:accent3>
      <a:accent4>
        <a:srgbClr val="F1F1F1"/>
      </a:accent4>
      <a:accent5>
        <a:srgbClr val="6E6D71"/>
      </a:accent5>
      <a:accent6>
        <a:srgbClr val="6C3CAF"/>
      </a:accent6>
      <a:hlink>
        <a:srgbClr val="F22528"/>
      </a:hlink>
      <a:folHlink>
        <a:srgbClr val="F2252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Closing slide">
  <a:themeElements>
    <a:clrScheme name="Medtech">
      <a:dk1>
        <a:srgbClr val="FFFFFF"/>
      </a:dk1>
      <a:lt1>
        <a:srgbClr val="F1F1F1"/>
      </a:lt1>
      <a:dk2>
        <a:srgbClr val="5C3096"/>
      </a:dk2>
      <a:lt2>
        <a:srgbClr val="6C3CAF"/>
      </a:lt2>
      <a:accent1>
        <a:srgbClr val="0082A8"/>
      </a:accent1>
      <a:accent2>
        <a:srgbClr val="5C3096"/>
      </a:accent2>
      <a:accent3>
        <a:srgbClr val="F22528"/>
      </a:accent3>
      <a:accent4>
        <a:srgbClr val="F1F1F1"/>
      </a:accent4>
      <a:accent5>
        <a:srgbClr val="6E6D71"/>
      </a:accent5>
      <a:accent6>
        <a:srgbClr val="6C3CAF"/>
      </a:accent6>
      <a:hlink>
        <a:srgbClr val="F22528"/>
      </a:hlink>
      <a:folHlink>
        <a:srgbClr val="F2252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1758</TotalTime>
  <Words>1837</Words>
  <Application>Microsoft Office PowerPoint</Application>
  <PresentationFormat>On-screen Show (4:3)</PresentationFormat>
  <Paragraphs>339</Paragraphs>
  <Slides>22</Slides>
  <Notes>9</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22</vt:i4>
      </vt:variant>
    </vt:vector>
  </HeadingPairs>
  <TitlesOfParts>
    <vt:vector size="27" baseType="lpstr">
      <vt:lpstr>Cover slide</vt:lpstr>
      <vt:lpstr>Chapter slide</vt:lpstr>
      <vt:lpstr>Internal slide</vt:lpstr>
      <vt:lpstr>Closing slide</vt:lpstr>
      <vt:lpstr>Acrobat Document</vt:lpstr>
      <vt:lpstr>About MedTech Europe</vt:lpstr>
      <vt:lpstr>Why a European Trade Association?</vt:lpstr>
      <vt:lpstr>MEDICAL TECHNOLOGY is any technology used to save and improve lives of individuals suffering from a wide range of conditions.   </vt:lpstr>
      <vt:lpstr>The  MedTech Industry in Europe</vt:lpstr>
      <vt:lpstr>PowerPoint Presentation</vt:lpstr>
      <vt:lpstr>About MedTech Europe</vt:lpstr>
      <vt:lpstr>2018 Priorities</vt:lpstr>
      <vt:lpstr>About MedTech Europe</vt:lpstr>
      <vt:lpstr>MDR | What has been the process up to now (last 8-9 years) </vt:lpstr>
      <vt:lpstr>MDR – positive outcomes from advocacy on text</vt:lpstr>
      <vt:lpstr>Basic Regulatory Process Maintained </vt:lpstr>
      <vt:lpstr>MDR – All has been possible thanks to NA – MTE collaboration</vt:lpstr>
      <vt:lpstr>MDR | Is the Process Over? NO – Entering Round 4, lasting 5+ years! </vt:lpstr>
      <vt:lpstr>Secondary measures</vt:lpstr>
      <vt:lpstr>About MedTech Europe</vt:lpstr>
      <vt:lpstr>Background</vt:lpstr>
      <vt:lpstr>Role of HTA in Access model for medical devices </vt:lpstr>
      <vt:lpstr>EU HTA Legislative proposal – key components </vt:lpstr>
      <vt:lpstr>Initial assesment of the Proposal</vt:lpstr>
      <vt:lpstr>Our asks</vt:lpstr>
      <vt:lpstr>External timeline</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M2M</dc:creator>
  <cp:lastModifiedBy>Christopher Breyel (MedTech Europe)</cp:lastModifiedBy>
  <cp:revision>145</cp:revision>
  <cp:lastPrinted>2017-01-30T10:38:58Z</cp:lastPrinted>
  <dcterms:created xsi:type="dcterms:W3CDTF">2016-11-28T12:43:08Z</dcterms:created>
  <dcterms:modified xsi:type="dcterms:W3CDTF">2018-03-21T08:34:30Z</dcterms:modified>
</cp:coreProperties>
</file>