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24" r:id="rId2"/>
  </p:sldMasterIdLst>
  <p:notesMasterIdLst>
    <p:notesMasterId r:id="rId41"/>
  </p:notesMasterIdLst>
  <p:handoutMasterIdLst>
    <p:handoutMasterId r:id="rId42"/>
  </p:handoutMasterIdLst>
  <p:sldIdLst>
    <p:sldId id="315" r:id="rId3"/>
    <p:sldId id="340" r:id="rId4"/>
    <p:sldId id="386" r:id="rId5"/>
    <p:sldId id="352" r:id="rId6"/>
    <p:sldId id="353" r:id="rId7"/>
    <p:sldId id="354" r:id="rId8"/>
    <p:sldId id="355" r:id="rId9"/>
    <p:sldId id="356" r:id="rId10"/>
    <p:sldId id="341" r:id="rId11"/>
    <p:sldId id="344" r:id="rId12"/>
    <p:sldId id="343" r:id="rId13"/>
    <p:sldId id="345" r:id="rId14"/>
    <p:sldId id="346" r:id="rId15"/>
    <p:sldId id="348" r:id="rId16"/>
    <p:sldId id="347" r:id="rId17"/>
    <p:sldId id="351" r:id="rId18"/>
    <p:sldId id="349" r:id="rId19"/>
    <p:sldId id="350" r:id="rId20"/>
    <p:sldId id="358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75" r:id="rId30"/>
    <p:sldId id="376" r:id="rId31"/>
    <p:sldId id="377" r:id="rId32"/>
    <p:sldId id="378" r:id="rId33"/>
    <p:sldId id="379" r:id="rId34"/>
    <p:sldId id="380" r:id="rId35"/>
    <p:sldId id="391" r:id="rId36"/>
    <p:sldId id="392" r:id="rId37"/>
    <p:sldId id="393" r:id="rId38"/>
    <p:sldId id="394" r:id="rId39"/>
    <p:sldId id="385" r:id="rId4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49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orient="horz" pos="259">
          <p15:clr>
            <a:srgbClr val="A4A3A4"/>
          </p15:clr>
        </p15:guide>
        <p15:guide id="5" orient="horz" pos="1575">
          <p15:clr>
            <a:srgbClr val="A4A3A4"/>
          </p15:clr>
        </p15:guide>
        <p15:guide id="6" orient="horz" pos="1665">
          <p15:clr>
            <a:srgbClr val="A4A3A4"/>
          </p15:clr>
        </p15:guide>
        <p15:guide id="7" pos="295">
          <p15:clr>
            <a:srgbClr val="A4A3A4"/>
          </p15:clr>
        </p15:guide>
        <p15:guide id="8" pos="2971">
          <p15:clr>
            <a:srgbClr val="A4A3A4"/>
          </p15:clr>
        </p15:guide>
        <p15:guide id="9" pos="2925">
          <p15:clr>
            <a:srgbClr val="A4A3A4"/>
          </p15:clr>
        </p15:guide>
        <p15:guide id="10" pos="2789">
          <p15:clr>
            <a:srgbClr val="A4A3A4"/>
          </p15:clr>
        </p15:guide>
        <p15:guide id="11" pos="5465">
          <p15:clr>
            <a:srgbClr val="A4A3A4"/>
          </p15:clr>
        </p15:guide>
        <p15:guide id="12" pos="2880">
          <p15:clr>
            <a:srgbClr val="A4A3A4"/>
          </p15:clr>
        </p15:guide>
        <p15:guide id="13" pos="1020">
          <p15:clr>
            <a:srgbClr val="A4A3A4"/>
          </p15:clr>
        </p15:guide>
        <p15:guide id="1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E8"/>
    <a:srgbClr val="68889C"/>
    <a:srgbClr val="B6C5CE"/>
    <a:srgbClr val="838F97"/>
    <a:srgbClr val="DAE1E6"/>
    <a:srgbClr val="708FA4"/>
    <a:srgbClr val="F9B200"/>
    <a:srgbClr val="E8EDF0"/>
    <a:srgbClr val="B1C1CB"/>
    <a:srgbClr val="A0B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586" autoAdjust="0"/>
  </p:normalViewPr>
  <p:slideViewPr>
    <p:cSldViewPr>
      <p:cViewPr varScale="1">
        <p:scale>
          <a:sx n="118" d="100"/>
          <a:sy n="118" d="100"/>
        </p:scale>
        <p:origin x="470" y="82"/>
      </p:cViewPr>
      <p:guideLst>
        <p:guide orient="horz" pos="1620"/>
        <p:guide orient="horz" pos="849"/>
        <p:guide orient="horz" pos="2845"/>
        <p:guide orient="horz" pos="259"/>
        <p:guide orient="horz" pos="1575"/>
        <p:guide orient="horz" pos="1665"/>
        <p:guide pos="295"/>
        <p:guide pos="2971"/>
        <p:guide pos="2925"/>
        <p:guide pos="2789"/>
        <p:guide pos="5465"/>
        <p:guide pos="2880"/>
        <p:guide pos="1020"/>
        <p:guide pos="2835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77C2B-1C30-4691-AF76-E7D55D08DD1F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06475BC-D1F7-4FAE-97E3-DE8F15CC447D}">
      <dgm:prSet/>
      <dgm:spPr/>
      <dgm:t>
        <a:bodyPr/>
        <a:lstStyle/>
        <a:p>
          <a:r>
            <a:rPr lang="cs-CZ" b="1" dirty="0" smtClean="0"/>
            <a:t>Odborná úroveň</a:t>
          </a:r>
          <a:endParaRPr lang="cs-CZ" b="1" dirty="0" smtClean="0"/>
        </a:p>
      </dgm:t>
    </dgm:pt>
    <dgm:pt modelId="{B7140504-CDA1-4875-AF81-E230B615731E}" type="parTrans" cxnId="{1568ADC5-3DE7-4EDF-B6C2-3DC82E24BC03}">
      <dgm:prSet/>
      <dgm:spPr/>
      <dgm:t>
        <a:bodyPr/>
        <a:lstStyle/>
        <a:p>
          <a:endParaRPr lang="cs-CZ"/>
        </a:p>
      </dgm:t>
    </dgm:pt>
    <dgm:pt modelId="{C2F14C47-4ABE-40DA-808E-5413E4DFBA56}" type="sibTrans" cxnId="{1568ADC5-3DE7-4EDF-B6C2-3DC82E24BC03}">
      <dgm:prSet/>
      <dgm:spPr/>
      <dgm:t>
        <a:bodyPr/>
        <a:lstStyle/>
        <a:p>
          <a:endParaRPr lang="cs-CZ"/>
        </a:p>
      </dgm:t>
    </dgm:pt>
    <dgm:pt modelId="{AC61D6C9-001F-432C-AFAC-717BA6C1CD23}">
      <dgm:prSet/>
      <dgm:spPr/>
      <dgm:t>
        <a:bodyPr/>
        <a:lstStyle/>
        <a:p>
          <a:r>
            <a:rPr lang="cs-CZ" dirty="0" smtClean="0"/>
            <a:t>Odbornost dodavatele vztahující se k předmětu VZ, která je prokazatelně přínosná pro naplnění účelu VZ</a:t>
          </a:r>
        </a:p>
      </dgm:t>
    </dgm:pt>
    <dgm:pt modelId="{5571328E-8737-457C-80A7-772ABC74E838}" type="parTrans" cxnId="{01DBEF66-EE2F-4D6E-B400-3F5B46D2FBC0}">
      <dgm:prSet/>
      <dgm:spPr/>
      <dgm:t>
        <a:bodyPr/>
        <a:lstStyle/>
        <a:p>
          <a:endParaRPr lang="cs-CZ"/>
        </a:p>
      </dgm:t>
    </dgm:pt>
    <dgm:pt modelId="{BF3E6D32-B41A-4FE3-BA52-774B94B9F354}" type="sibTrans" cxnId="{01DBEF66-EE2F-4D6E-B400-3F5B46D2FBC0}">
      <dgm:prSet/>
      <dgm:spPr/>
      <dgm:t>
        <a:bodyPr/>
        <a:lstStyle/>
        <a:p>
          <a:endParaRPr lang="cs-CZ"/>
        </a:p>
      </dgm:t>
    </dgm:pt>
    <dgm:pt modelId="{E8B5437D-C3BA-4BDF-BD69-E5A9F3AF3E8C}">
      <dgm:prSet/>
      <dgm:spPr/>
      <dgm:t>
        <a:bodyPr/>
        <a:lstStyle/>
        <a:p>
          <a:r>
            <a:rPr lang="cs-CZ" b="1" smtClean="0"/>
            <a:t>Rizika</a:t>
          </a:r>
          <a:endParaRPr lang="cs-CZ" b="1" dirty="0" smtClean="0"/>
        </a:p>
      </dgm:t>
    </dgm:pt>
    <dgm:pt modelId="{8E6C9038-BD6F-4E25-B25A-64E188E8B857}" type="parTrans" cxnId="{10DDE82D-EBEE-445D-AD14-1E1F9A5E2C75}">
      <dgm:prSet/>
      <dgm:spPr/>
      <dgm:t>
        <a:bodyPr/>
        <a:lstStyle/>
        <a:p>
          <a:endParaRPr lang="cs-CZ"/>
        </a:p>
      </dgm:t>
    </dgm:pt>
    <dgm:pt modelId="{FC00E601-D2CC-4BAC-BD31-E1A05619CF5B}" type="sibTrans" cxnId="{10DDE82D-EBEE-445D-AD14-1E1F9A5E2C75}">
      <dgm:prSet/>
      <dgm:spPr/>
      <dgm:t>
        <a:bodyPr/>
        <a:lstStyle/>
        <a:p>
          <a:endParaRPr lang="cs-CZ"/>
        </a:p>
      </dgm:t>
    </dgm:pt>
    <dgm:pt modelId="{E20C1585-2FC8-4246-9A9C-14E7A08C7DED}">
      <dgm:prSet/>
      <dgm:spPr/>
      <dgm:t>
        <a:bodyPr/>
        <a:lstStyle/>
        <a:p>
          <a:r>
            <a:rPr lang="cs-CZ" dirty="0" smtClean="0"/>
            <a:t>Opatření k minimalizaci vzniku či negativního dopadu rizik na naplnění účelu VZ</a:t>
          </a:r>
        </a:p>
      </dgm:t>
    </dgm:pt>
    <dgm:pt modelId="{F7D010A4-1E65-49AA-8E93-FCD538E75413}" type="parTrans" cxnId="{2A2299E9-EF05-4AD3-A9D1-3D0EF5FBC2E0}">
      <dgm:prSet/>
      <dgm:spPr/>
      <dgm:t>
        <a:bodyPr/>
        <a:lstStyle/>
        <a:p>
          <a:endParaRPr lang="cs-CZ"/>
        </a:p>
      </dgm:t>
    </dgm:pt>
    <dgm:pt modelId="{6E88E8F6-9336-4E62-8CDD-2832B7B191E2}" type="sibTrans" cxnId="{2A2299E9-EF05-4AD3-A9D1-3D0EF5FBC2E0}">
      <dgm:prSet/>
      <dgm:spPr/>
      <dgm:t>
        <a:bodyPr/>
        <a:lstStyle/>
        <a:p>
          <a:endParaRPr lang="cs-CZ"/>
        </a:p>
      </dgm:t>
    </dgm:pt>
    <dgm:pt modelId="{6FF1C177-0A0B-4014-AD5F-C08DB59171B8}">
      <dgm:prSet/>
      <dgm:spPr/>
      <dgm:t>
        <a:bodyPr/>
        <a:lstStyle/>
        <a:p>
          <a:r>
            <a:rPr lang="cs-CZ" b="1" dirty="0" smtClean="0"/>
            <a:t>Pokročilé řešení </a:t>
          </a:r>
          <a:endParaRPr lang="cs-CZ" b="1" dirty="0" smtClean="0"/>
        </a:p>
      </dgm:t>
    </dgm:pt>
    <dgm:pt modelId="{3DA5C498-D211-4582-B411-668E92075462}" type="parTrans" cxnId="{9C14F244-01B7-4492-85C7-8A4D9BAEF524}">
      <dgm:prSet/>
      <dgm:spPr/>
      <dgm:t>
        <a:bodyPr/>
        <a:lstStyle/>
        <a:p>
          <a:endParaRPr lang="cs-CZ"/>
        </a:p>
      </dgm:t>
    </dgm:pt>
    <dgm:pt modelId="{00F19230-3B8B-456A-8F09-53F396F0DACD}" type="sibTrans" cxnId="{9C14F244-01B7-4492-85C7-8A4D9BAEF524}">
      <dgm:prSet/>
      <dgm:spPr/>
      <dgm:t>
        <a:bodyPr/>
        <a:lstStyle/>
        <a:p>
          <a:endParaRPr lang="cs-CZ"/>
        </a:p>
      </dgm:t>
    </dgm:pt>
    <dgm:pt modelId="{B9F648F5-209E-4129-8485-A61731790D79}">
      <dgm:prSet custT="1"/>
      <dgm:spPr/>
      <dgm:t>
        <a:bodyPr/>
        <a:lstStyle/>
        <a:p>
          <a:r>
            <a:rPr lang="cs-CZ" sz="1300" dirty="0" smtClean="0"/>
            <a:t>Soubor vylepšení zpracovaný dodavatelem nad minimální rámec</a:t>
          </a:r>
          <a:endParaRPr lang="cs-CZ" sz="1300" dirty="0" smtClean="0"/>
        </a:p>
      </dgm:t>
    </dgm:pt>
    <dgm:pt modelId="{0B40C2C7-A890-4D22-902C-4CCDB53871A3}" type="parTrans" cxnId="{F0330192-429A-4F80-9ECD-E1919CEF7426}">
      <dgm:prSet/>
      <dgm:spPr/>
      <dgm:t>
        <a:bodyPr/>
        <a:lstStyle/>
        <a:p>
          <a:endParaRPr lang="cs-CZ"/>
        </a:p>
      </dgm:t>
    </dgm:pt>
    <dgm:pt modelId="{F78EC82A-7943-4AF0-B301-502E5BE7261E}" type="sibTrans" cxnId="{F0330192-429A-4F80-9ECD-E1919CEF7426}">
      <dgm:prSet/>
      <dgm:spPr/>
      <dgm:t>
        <a:bodyPr/>
        <a:lstStyle/>
        <a:p>
          <a:endParaRPr lang="cs-CZ"/>
        </a:p>
      </dgm:t>
    </dgm:pt>
    <dgm:pt modelId="{7E52EBF3-1A7A-4B62-ACB6-2D43E1BB3025}">
      <dgm:prSet/>
      <dgm:spPr/>
      <dgm:t>
        <a:bodyPr/>
        <a:lstStyle/>
        <a:p>
          <a:r>
            <a:rPr lang="cs-CZ" b="1" dirty="0" smtClean="0"/>
            <a:t>Projektový manažer, klíčové osoby realizace</a:t>
          </a:r>
          <a:endParaRPr lang="cs-CZ" b="1" dirty="0" smtClean="0"/>
        </a:p>
      </dgm:t>
    </dgm:pt>
    <dgm:pt modelId="{E56D32F5-92CD-48FA-99F8-2896B7B65E0B}" type="parTrans" cxnId="{7EDEB80C-D346-4C7F-BACF-2E125B22CF77}">
      <dgm:prSet/>
      <dgm:spPr/>
      <dgm:t>
        <a:bodyPr/>
        <a:lstStyle/>
        <a:p>
          <a:endParaRPr lang="cs-CZ"/>
        </a:p>
      </dgm:t>
    </dgm:pt>
    <dgm:pt modelId="{7138F880-EDC6-472C-BC1B-30CE4233DF19}" type="sibTrans" cxnId="{7EDEB80C-D346-4C7F-BACF-2E125B22CF77}">
      <dgm:prSet/>
      <dgm:spPr/>
      <dgm:t>
        <a:bodyPr/>
        <a:lstStyle/>
        <a:p>
          <a:endParaRPr lang="cs-CZ"/>
        </a:p>
      </dgm:t>
    </dgm:pt>
    <dgm:pt modelId="{61CA3F6F-B6AF-4D9E-9AE5-493A643C9C86}">
      <dgm:prSet/>
      <dgm:spPr/>
      <dgm:t>
        <a:bodyPr/>
        <a:lstStyle/>
        <a:p>
          <a:r>
            <a:rPr lang="cs-CZ" dirty="0" smtClean="0"/>
            <a:t>Bodovaný rozhovor hodnotící vlastnosti a schopnosti projektového manažera, popř. klíčových osob realizace.</a:t>
          </a:r>
          <a:endParaRPr lang="cs-CZ" dirty="0" smtClean="0"/>
        </a:p>
      </dgm:t>
    </dgm:pt>
    <dgm:pt modelId="{3A20379B-BD81-41A9-B517-4B31B5A207B5}" type="parTrans" cxnId="{784D643D-2D0B-4F40-A23C-0CD369D497A8}">
      <dgm:prSet/>
      <dgm:spPr/>
      <dgm:t>
        <a:bodyPr/>
        <a:lstStyle/>
        <a:p>
          <a:endParaRPr lang="cs-CZ"/>
        </a:p>
      </dgm:t>
    </dgm:pt>
    <dgm:pt modelId="{9D9479DF-121C-426D-A77B-D1BC0B3B4888}" type="sibTrans" cxnId="{784D643D-2D0B-4F40-A23C-0CD369D497A8}">
      <dgm:prSet/>
      <dgm:spPr/>
      <dgm:t>
        <a:bodyPr/>
        <a:lstStyle/>
        <a:p>
          <a:endParaRPr lang="cs-CZ"/>
        </a:p>
      </dgm:t>
    </dgm:pt>
    <dgm:pt modelId="{70CD5ED5-E0E4-4B81-AC0A-52C437062469}" type="pres">
      <dgm:prSet presAssocID="{E4777C2B-1C30-4691-AF76-E7D55D08D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6A919A-5279-40A9-A711-83CE0C6EF1E3}" type="pres">
      <dgm:prSet presAssocID="{A06475BC-D1F7-4FAE-97E3-DE8F15CC447D}" presName="linNode" presStyleCnt="0"/>
      <dgm:spPr/>
      <dgm:t>
        <a:bodyPr/>
        <a:lstStyle/>
        <a:p>
          <a:endParaRPr lang="cs-CZ"/>
        </a:p>
      </dgm:t>
    </dgm:pt>
    <dgm:pt modelId="{15823965-FB1D-427E-996E-09692990DB9D}" type="pres">
      <dgm:prSet presAssocID="{A06475BC-D1F7-4FAE-97E3-DE8F15CC447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4F8612-A0E0-4F94-A564-C77E956B5A14}" type="pres">
      <dgm:prSet presAssocID="{A06475BC-D1F7-4FAE-97E3-DE8F15CC447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01B060-2209-46F6-A2AB-359C8D088681}" type="pres">
      <dgm:prSet presAssocID="{C2F14C47-4ABE-40DA-808E-5413E4DFBA56}" presName="sp" presStyleCnt="0"/>
      <dgm:spPr/>
      <dgm:t>
        <a:bodyPr/>
        <a:lstStyle/>
        <a:p>
          <a:endParaRPr lang="cs-CZ"/>
        </a:p>
      </dgm:t>
    </dgm:pt>
    <dgm:pt modelId="{665936FA-6784-4879-BA05-DDCF293F9479}" type="pres">
      <dgm:prSet presAssocID="{E8B5437D-C3BA-4BDF-BD69-E5A9F3AF3E8C}" presName="linNode" presStyleCnt="0"/>
      <dgm:spPr/>
      <dgm:t>
        <a:bodyPr/>
        <a:lstStyle/>
        <a:p>
          <a:endParaRPr lang="cs-CZ"/>
        </a:p>
      </dgm:t>
    </dgm:pt>
    <dgm:pt modelId="{CDF6EF25-822C-4ED2-8E44-0B89577FB63D}" type="pres">
      <dgm:prSet presAssocID="{E8B5437D-C3BA-4BDF-BD69-E5A9F3AF3E8C}" presName="parentText" presStyleLbl="node1" presStyleIdx="1" presStyleCnt="4" custLinFactNeighborX="-3905" custLinFactNeighborY="31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F2E0A4-D23D-489A-9858-619680741526}" type="pres">
      <dgm:prSet presAssocID="{E8B5437D-C3BA-4BDF-BD69-E5A9F3AF3E8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B63D67-5F86-4A26-BBB9-9A1BDFC09ED3}" type="pres">
      <dgm:prSet presAssocID="{FC00E601-D2CC-4BAC-BD31-E1A05619CF5B}" presName="sp" presStyleCnt="0"/>
      <dgm:spPr/>
      <dgm:t>
        <a:bodyPr/>
        <a:lstStyle/>
        <a:p>
          <a:endParaRPr lang="cs-CZ"/>
        </a:p>
      </dgm:t>
    </dgm:pt>
    <dgm:pt modelId="{8719A81B-A707-42CD-8541-66C4E455CA15}" type="pres">
      <dgm:prSet presAssocID="{6FF1C177-0A0B-4014-AD5F-C08DB59171B8}" presName="linNode" presStyleCnt="0"/>
      <dgm:spPr/>
      <dgm:t>
        <a:bodyPr/>
        <a:lstStyle/>
        <a:p>
          <a:endParaRPr lang="cs-CZ"/>
        </a:p>
      </dgm:t>
    </dgm:pt>
    <dgm:pt modelId="{1DCAC92F-8236-4660-A643-3384E00D0C5E}" type="pres">
      <dgm:prSet presAssocID="{6FF1C177-0A0B-4014-AD5F-C08DB59171B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DF633-99F0-4D37-9377-823E4215568C}" type="pres">
      <dgm:prSet presAssocID="{6FF1C177-0A0B-4014-AD5F-C08DB59171B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B0ED45-169F-466F-AA48-2E34ECA08AA6}" type="pres">
      <dgm:prSet presAssocID="{00F19230-3B8B-456A-8F09-53F396F0DACD}" presName="sp" presStyleCnt="0"/>
      <dgm:spPr/>
      <dgm:t>
        <a:bodyPr/>
        <a:lstStyle/>
        <a:p>
          <a:endParaRPr lang="cs-CZ"/>
        </a:p>
      </dgm:t>
    </dgm:pt>
    <dgm:pt modelId="{461D7850-7E2A-45F2-A23B-F07D11057894}" type="pres">
      <dgm:prSet presAssocID="{7E52EBF3-1A7A-4B62-ACB6-2D43E1BB3025}" presName="linNode" presStyleCnt="0"/>
      <dgm:spPr/>
      <dgm:t>
        <a:bodyPr/>
        <a:lstStyle/>
        <a:p>
          <a:endParaRPr lang="cs-CZ"/>
        </a:p>
      </dgm:t>
    </dgm:pt>
    <dgm:pt modelId="{E3EDAADB-1EB9-4103-9E64-913213F34FB7}" type="pres">
      <dgm:prSet presAssocID="{7E52EBF3-1A7A-4B62-ACB6-2D43E1BB302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72358-2B9E-48FD-ACF3-BF3B9EF4D390}" type="pres">
      <dgm:prSet presAssocID="{7E52EBF3-1A7A-4B62-ACB6-2D43E1BB3025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3F067B-5082-472F-A255-03185E9D2DA8}" type="presOf" srcId="{E20C1585-2FC8-4246-9A9C-14E7A08C7DED}" destId="{44F2E0A4-D23D-489A-9858-619680741526}" srcOrd="0" destOrd="0" presId="urn:microsoft.com/office/officeart/2005/8/layout/vList5"/>
    <dgm:cxn modelId="{C113384D-6ED8-4716-8C18-48D835F39020}" type="presOf" srcId="{E4777C2B-1C30-4691-AF76-E7D55D08DD1F}" destId="{70CD5ED5-E0E4-4B81-AC0A-52C437062469}" srcOrd="0" destOrd="0" presId="urn:microsoft.com/office/officeart/2005/8/layout/vList5"/>
    <dgm:cxn modelId="{D9739D83-1CB2-4107-99B7-FA0E64AE27C1}" type="presOf" srcId="{6FF1C177-0A0B-4014-AD5F-C08DB59171B8}" destId="{1DCAC92F-8236-4660-A643-3384E00D0C5E}" srcOrd="0" destOrd="0" presId="urn:microsoft.com/office/officeart/2005/8/layout/vList5"/>
    <dgm:cxn modelId="{9C14F244-01B7-4492-85C7-8A4D9BAEF524}" srcId="{E4777C2B-1C30-4691-AF76-E7D55D08DD1F}" destId="{6FF1C177-0A0B-4014-AD5F-C08DB59171B8}" srcOrd="2" destOrd="0" parTransId="{3DA5C498-D211-4582-B411-668E92075462}" sibTransId="{00F19230-3B8B-456A-8F09-53F396F0DACD}"/>
    <dgm:cxn modelId="{52734179-C8D6-4E1E-9130-DF14FEB55BC0}" type="presOf" srcId="{AC61D6C9-001F-432C-AFAC-717BA6C1CD23}" destId="{BF4F8612-A0E0-4F94-A564-C77E956B5A14}" srcOrd="0" destOrd="0" presId="urn:microsoft.com/office/officeart/2005/8/layout/vList5"/>
    <dgm:cxn modelId="{89185D24-F2B8-42C4-A2D4-B7FCBC8C8BE9}" type="presOf" srcId="{A06475BC-D1F7-4FAE-97E3-DE8F15CC447D}" destId="{15823965-FB1D-427E-996E-09692990DB9D}" srcOrd="0" destOrd="0" presId="urn:microsoft.com/office/officeart/2005/8/layout/vList5"/>
    <dgm:cxn modelId="{1568ADC5-3DE7-4EDF-B6C2-3DC82E24BC03}" srcId="{E4777C2B-1C30-4691-AF76-E7D55D08DD1F}" destId="{A06475BC-D1F7-4FAE-97E3-DE8F15CC447D}" srcOrd="0" destOrd="0" parTransId="{B7140504-CDA1-4875-AF81-E230B615731E}" sibTransId="{C2F14C47-4ABE-40DA-808E-5413E4DFBA56}"/>
    <dgm:cxn modelId="{81FAF5EF-4AE9-4639-B22A-F5885D11766F}" type="presOf" srcId="{61CA3F6F-B6AF-4D9E-9AE5-493A643C9C86}" destId="{E1372358-2B9E-48FD-ACF3-BF3B9EF4D390}" srcOrd="0" destOrd="0" presId="urn:microsoft.com/office/officeart/2005/8/layout/vList5"/>
    <dgm:cxn modelId="{F0330192-429A-4F80-9ECD-E1919CEF7426}" srcId="{6FF1C177-0A0B-4014-AD5F-C08DB59171B8}" destId="{B9F648F5-209E-4129-8485-A61731790D79}" srcOrd="0" destOrd="0" parTransId="{0B40C2C7-A890-4D22-902C-4CCDB53871A3}" sibTransId="{F78EC82A-7943-4AF0-B301-502E5BE7261E}"/>
    <dgm:cxn modelId="{01DBEF66-EE2F-4D6E-B400-3F5B46D2FBC0}" srcId="{A06475BC-D1F7-4FAE-97E3-DE8F15CC447D}" destId="{AC61D6C9-001F-432C-AFAC-717BA6C1CD23}" srcOrd="0" destOrd="0" parTransId="{5571328E-8737-457C-80A7-772ABC74E838}" sibTransId="{BF3E6D32-B41A-4FE3-BA52-774B94B9F354}"/>
    <dgm:cxn modelId="{C7A426DA-9CD3-44EA-998E-75A035F1A504}" type="presOf" srcId="{B9F648F5-209E-4129-8485-A61731790D79}" destId="{8DEDF633-99F0-4D37-9377-823E4215568C}" srcOrd="0" destOrd="0" presId="urn:microsoft.com/office/officeart/2005/8/layout/vList5"/>
    <dgm:cxn modelId="{784D643D-2D0B-4F40-A23C-0CD369D497A8}" srcId="{7E52EBF3-1A7A-4B62-ACB6-2D43E1BB3025}" destId="{61CA3F6F-B6AF-4D9E-9AE5-493A643C9C86}" srcOrd="0" destOrd="0" parTransId="{3A20379B-BD81-41A9-B517-4B31B5A207B5}" sibTransId="{9D9479DF-121C-426D-A77B-D1BC0B3B4888}"/>
    <dgm:cxn modelId="{2A2299E9-EF05-4AD3-A9D1-3D0EF5FBC2E0}" srcId="{E8B5437D-C3BA-4BDF-BD69-E5A9F3AF3E8C}" destId="{E20C1585-2FC8-4246-9A9C-14E7A08C7DED}" srcOrd="0" destOrd="0" parTransId="{F7D010A4-1E65-49AA-8E93-FCD538E75413}" sibTransId="{6E88E8F6-9336-4E62-8CDD-2832B7B191E2}"/>
    <dgm:cxn modelId="{10DDE82D-EBEE-445D-AD14-1E1F9A5E2C75}" srcId="{E4777C2B-1C30-4691-AF76-E7D55D08DD1F}" destId="{E8B5437D-C3BA-4BDF-BD69-E5A9F3AF3E8C}" srcOrd="1" destOrd="0" parTransId="{8E6C9038-BD6F-4E25-B25A-64E188E8B857}" sibTransId="{FC00E601-D2CC-4BAC-BD31-E1A05619CF5B}"/>
    <dgm:cxn modelId="{3686A838-37E8-4DF4-8265-B630D0548A75}" type="presOf" srcId="{E8B5437D-C3BA-4BDF-BD69-E5A9F3AF3E8C}" destId="{CDF6EF25-822C-4ED2-8E44-0B89577FB63D}" srcOrd="0" destOrd="0" presId="urn:microsoft.com/office/officeart/2005/8/layout/vList5"/>
    <dgm:cxn modelId="{7EDEB80C-D346-4C7F-BACF-2E125B22CF77}" srcId="{E4777C2B-1C30-4691-AF76-E7D55D08DD1F}" destId="{7E52EBF3-1A7A-4B62-ACB6-2D43E1BB3025}" srcOrd="3" destOrd="0" parTransId="{E56D32F5-92CD-48FA-99F8-2896B7B65E0B}" sibTransId="{7138F880-EDC6-472C-BC1B-30CE4233DF19}"/>
    <dgm:cxn modelId="{F3DBA844-40D0-489E-946E-4F1FE712E45B}" type="presOf" srcId="{7E52EBF3-1A7A-4B62-ACB6-2D43E1BB3025}" destId="{E3EDAADB-1EB9-4103-9E64-913213F34FB7}" srcOrd="0" destOrd="0" presId="urn:microsoft.com/office/officeart/2005/8/layout/vList5"/>
    <dgm:cxn modelId="{D2009AA0-1A52-49BE-BCAC-5451531452BE}" type="presParOf" srcId="{70CD5ED5-E0E4-4B81-AC0A-52C437062469}" destId="{A96A919A-5279-40A9-A711-83CE0C6EF1E3}" srcOrd="0" destOrd="0" presId="urn:microsoft.com/office/officeart/2005/8/layout/vList5"/>
    <dgm:cxn modelId="{FA4E991B-0D22-46D3-9957-22B161738E32}" type="presParOf" srcId="{A96A919A-5279-40A9-A711-83CE0C6EF1E3}" destId="{15823965-FB1D-427E-996E-09692990DB9D}" srcOrd="0" destOrd="0" presId="urn:microsoft.com/office/officeart/2005/8/layout/vList5"/>
    <dgm:cxn modelId="{7ED36BBE-21F4-44C3-9506-54086A07A117}" type="presParOf" srcId="{A96A919A-5279-40A9-A711-83CE0C6EF1E3}" destId="{BF4F8612-A0E0-4F94-A564-C77E956B5A14}" srcOrd="1" destOrd="0" presId="urn:microsoft.com/office/officeart/2005/8/layout/vList5"/>
    <dgm:cxn modelId="{BA4DDED3-9F43-4664-A8F6-3AF0297DCB45}" type="presParOf" srcId="{70CD5ED5-E0E4-4B81-AC0A-52C437062469}" destId="{FD01B060-2209-46F6-A2AB-359C8D088681}" srcOrd="1" destOrd="0" presId="urn:microsoft.com/office/officeart/2005/8/layout/vList5"/>
    <dgm:cxn modelId="{A9AF0C15-538F-486B-BF2D-77781D9B89B5}" type="presParOf" srcId="{70CD5ED5-E0E4-4B81-AC0A-52C437062469}" destId="{665936FA-6784-4879-BA05-DDCF293F9479}" srcOrd="2" destOrd="0" presId="urn:microsoft.com/office/officeart/2005/8/layout/vList5"/>
    <dgm:cxn modelId="{74D450C8-4A21-44C5-A161-F518597E3500}" type="presParOf" srcId="{665936FA-6784-4879-BA05-DDCF293F9479}" destId="{CDF6EF25-822C-4ED2-8E44-0B89577FB63D}" srcOrd="0" destOrd="0" presId="urn:microsoft.com/office/officeart/2005/8/layout/vList5"/>
    <dgm:cxn modelId="{69C3AC6D-8CB0-4717-B339-531ED18EFCC0}" type="presParOf" srcId="{665936FA-6784-4879-BA05-DDCF293F9479}" destId="{44F2E0A4-D23D-489A-9858-619680741526}" srcOrd="1" destOrd="0" presId="urn:microsoft.com/office/officeart/2005/8/layout/vList5"/>
    <dgm:cxn modelId="{1D340266-A9C1-4D98-8B98-F6018B4B29F7}" type="presParOf" srcId="{70CD5ED5-E0E4-4B81-AC0A-52C437062469}" destId="{23B63D67-5F86-4A26-BBB9-9A1BDFC09ED3}" srcOrd="3" destOrd="0" presId="urn:microsoft.com/office/officeart/2005/8/layout/vList5"/>
    <dgm:cxn modelId="{D6BC942D-1712-449A-8F51-178F0AD80B32}" type="presParOf" srcId="{70CD5ED5-E0E4-4B81-AC0A-52C437062469}" destId="{8719A81B-A707-42CD-8541-66C4E455CA15}" srcOrd="4" destOrd="0" presId="urn:microsoft.com/office/officeart/2005/8/layout/vList5"/>
    <dgm:cxn modelId="{B16E94D7-BFCE-4498-8C07-0D72F5AB4366}" type="presParOf" srcId="{8719A81B-A707-42CD-8541-66C4E455CA15}" destId="{1DCAC92F-8236-4660-A643-3384E00D0C5E}" srcOrd="0" destOrd="0" presId="urn:microsoft.com/office/officeart/2005/8/layout/vList5"/>
    <dgm:cxn modelId="{ECB051C1-B4B9-49EE-9CE1-5FDE83D05A67}" type="presParOf" srcId="{8719A81B-A707-42CD-8541-66C4E455CA15}" destId="{8DEDF633-99F0-4D37-9377-823E4215568C}" srcOrd="1" destOrd="0" presId="urn:microsoft.com/office/officeart/2005/8/layout/vList5"/>
    <dgm:cxn modelId="{E01A59B3-22CF-4B2B-9EBA-6B95B287F1F7}" type="presParOf" srcId="{70CD5ED5-E0E4-4B81-AC0A-52C437062469}" destId="{F4B0ED45-169F-466F-AA48-2E34ECA08AA6}" srcOrd="5" destOrd="0" presId="urn:microsoft.com/office/officeart/2005/8/layout/vList5"/>
    <dgm:cxn modelId="{DC29FEBD-E954-438A-B18E-85135A465447}" type="presParOf" srcId="{70CD5ED5-E0E4-4B81-AC0A-52C437062469}" destId="{461D7850-7E2A-45F2-A23B-F07D11057894}" srcOrd="6" destOrd="0" presId="urn:microsoft.com/office/officeart/2005/8/layout/vList5"/>
    <dgm:cxn modelId="{3AD0198B-861D-4C59-BFCA-881B7C3722D1}" type="presParOf" srcId="{461D7850-7E2A-45F2-A23B-F07D11057894}" destId="{E3EDAADB-1EB9-4103-9E64-913213F34FB7}" srcOrd="0" destOrd="0" presId="urn:microsoft.com/office/officeart/2005/8/layout/vList5"/>
    <dgm:cxn modelId="{4D7E5645-1DB4-4FB7-A14C-0438AA3EC73E}" type="presParOf" srcId="{461D7850-7E2A-45F2-A23B-F07D11057894}" destId="{E1372358-2B9E-48FD-ACF3-BF3B9EF4D3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77C2B-1C30-4691-AF76-E7D55D08DD1F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06475BC-D1F7-4FAE-97E3-DE8F15CC447D}">
      <dgm:prSet custT="1"/>
      <dgm:spPr/>
      <dgm:t>
        <a:bodyPr/>
        <a:lstStyle/>
        <a:p>
          <a:r>
            <a:rPr lang="cs-CZ" sz="1600" b="1" dirty="0" smtClean="0"/>
            <a:t>Nabídková cena</a:t>
          </a:r>
          <a:endParaRPr lang="cs-CZ" sz="1600" b="1" dirty="0" smtClean="0"/>
        </a:p>
      </dgm:t>
    </dgm:pt>
    <dgm:pt modelId="{B7140504-CDA1-4875-AF81-E230B615731E}" type="parTrans" cxnId="{1568ADC5-3DE7-4EDF-B6C2-3DC82E24BC03}">
      <dgm:prSet/>
      <dgm:spPr/>
      <dgm:t>
        <a:bodyPr/>
        <a:lstStyle/>
        <a:p>
          <a:endParaRPr lang="cs-CZ"/>
        </a:p>
      </dgm:t>
    </dgm:pt>
    <dgm:pt modelId="{C2F14C47-4ABE-40DA-808E-5413E4DFBA56}" type="sibTrans" cxnId="{1568ADC5-3DE7-4EDF-B6C2-3DC82E24BC03}">
      <dgm:prSet/>
      <dgm:spPr/>
      <dgm:t>
        <a:bodyPr/>
        <a:lstStyle/>
        <a:p>
          <a:endParaRPr lang="cs-CZ"/>
        </a:p>
      </dgm:t>
    </dgm:pt>
    <dgm:pt modelId="{AC61D6C9-001F-432C-AFAC-717BA6C1CD23}">
      <dgm:prSet custT="1"/>
      <dgm:spPr/>
      <dgm:t>
        <a:bodyPr/>
        <a:lstStyle/>
        <a:p>
          <a:r>
            <a:rPr lang="cs-CZ" sz="1300" dirty="0" smtClean="0"/>
            <a:t>Cena za realizaci vč. nabízených vylepšení</a:t>
          </a:r>
          <a:endParaRPr lang="cs-CZ" sz="1300" dirty="0" smtClean="0"/>
        </a:p>
      </dgm:t>
    </dgm:pt>
    <dgm:pt modelId="{5571328E-8737-457C-80A7-772ABC74E838}" type="parTrans" cxnId="{01DBEF66-EE2F-4D6E-B400-3F5B46D2FBC0}">
      <dgm:prSet/>
      <dgm:spPr/>
      <dgm:t>
        <a:bodyPr/>
        <a:lstStyle/>
        <a:p>
          <a:endParaRPr lang="cs-CZ"/>
        </a:p>
      </dgm:t>
    </dgm:pt>
    <dgm:pt modelId="{BF3E6D32-B41A-4FE3-BA52-774B94B9F354}" type="sibTrans" cxnId="{01DBEF66-EE2F-4D6E-B400-3F5B46D2FBC0}">
      <dgm:prSet/>
      <dgm:spPr/>
      <dgm:t>
        <a:bodyPr/>
        <a:lstStyle/>
        <a:p>
          <a:endParaRPr lang="cs-CZ"/>
        </a:p>
      </dgm:t>
    </dgm:pt>
    <dgm:pt modelId="{70CD5ED5-E0E4-4B81-AC0A-52C437062469}" type="pres">
      <dgm:prSet presAssocID="{E4777C2B-1C30-4691-AF76-E7D55D08D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6A919A-5279-40A9-A711-83CE0C6EF1E3}" type="pres">
      <dgm:prSet presAssocID="{A06475BC-D1F7-4FAE-97E3-DE8F15CC447D}" presName="linNode" presStyleCnt="0"/>
      <dgm:spPr/>
      <dgm:t>
        <a:bodyPr/>
        <a:lstStyle/>
        <a:p>
          <a:endParaRPr lang="cs-CZ"/>
        </a:p>
      </dgm:t>
    </dgm:pt>
    <dgm:pt modelId="{15823965-FB1D-427E-996E-09692990DB9D}" type="pres">
      <dgm:prSet presAssocID="{A06475BC-D1F7-4FAE-97E3-DE8F15CC447D}" presName="parentText" presStyleLbl="node1" presStyleIdx="0" presStyleCnt="1" custLinFactNeighborX="1510" custLinFactNeighborY="1256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4F8612-A0E0-4F94-A564-C77E956B5A14}" type="pres">
      <dgm:prSet presAssocID="{A06475BC-D1F7-4FAE-97E3-DE8F15CC447D}" presName="descendantText" presStyleLbl="alignAccFollowNode1" presStyleIdx="0" presStyleCnt="1" custLinFactNeighborY="30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DBEF66-EE2F-4D6E-B400-3F5B46D2FBC0}" srcId="{A06475BC-D1F7-4FAE-97E3-DE8F15CC447D}" destId="{AC61D6C9-001F-432C-AFAC-717BA6C1CD23}" srcOrd="0" destOrd="0" parTransId="{5571328E-8737-457C-80A7-772ABC74E838}" sibTransId="{BF3E6D32-B41A-4FE3-BA52-774B94B9F354}"/>
    <dgm:cxn modelId="{00939192-2662-4801-9EF7-8A6DE95A3A82}" type="presOf" srcId="{A06475BC-D1F7-4FAE-97E3-DE8F15CC447D}" destId="{15823965-FB1D-427E-996E-09692990DB9D}" srcOrd="0" destOrd="0" presId="urn:microsoft.com/office/officeart/2005/8/layout/vList5"/>
    <dgm:cxn modelId="{DCE05CBB-4891-4078-A362-ECB901201E5A}" type="presOf" srcId="{AC61D6C9-001F-432C-AFAC-717BA6C1CD23}" destId="{BF4F8612-A0E0-4F94-A564-C77E956B5A14}" srcOrd="0" destOrd="0" presId="urn:microsoft.com/office/officeart/2005/8/layout/vList5"/>
    <dgm:cxn modelId="{4216A56B-9F63-4B57-B6B6-F2907D988298}" type="presOf" srcId="{E4777C2B-1C30-4691-AF76-E7D55D08DD1F}" destId="{70CD5ED5-E0E4-4B81-AC0A-52C437062469}" srcOrd="0" destOrd="0" presId="urn:microsoft.com/office/officeart/2005/8/layout/vList5"/>
    <dgm:cxn modelId="{1568ADC5-3DE7-4EDF-B6C2-3DC82E24BC03}" srcId="{E4777C2B-1C30-4691-AF76-E7D55D08DD1F}" destId="{A06475BC-D1F7-4FAE-97E3-DE8F15CC447D}" srcOrd="0" destOrd="0" parTransId="{B7140504-CDA1-4875-AF81-E230B615731E}" sibTransId="{C2F14C47-4ABE-40DA-808E-5413E4DFBA56}"/>
    <dgm:cxn modelId="{3151DCF1-74FD-4BEC-B6B6-5318F9ACA769}" type="presParOf" srcId="{70CD5ED5-E0E4-4B81-AC0A-52C437062469}" destId="{A96A919A-5279-40A9-A711-83CE0C6EF1E3}" srcOrd="0" destOrd="0" presId="urn:microsoft.com/office/officeart/2005/8/layout/vList5"/>
    <dgm:cxn modelId="{C09EDD4F-DBEF-472F-969A-490726EC1399}" type="presParOf" srcId="{A96A919A-5279-40A9-A711-83CE0C6EF1E3}" destId="{15823965-FB1D-427E-996E-09692990DB9D}" srcOrd="0" destOrd="0" presId="urn:microsoft.com/office/officeart/2005/8/layout/vList5"/>
    <dgm:cxn modelId="{0FA894B3-321B-4655-8288-F9CECFC1DF1B}" type="presParOf" srcId="{A96A919A-5279-40A9-A711-83CE0C6EF1E3}" destId="{BF4F8612-A0E0-4F94-A564-C77E956B5A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F8612-A0E0-4F94-A564-C77E956B5A14}">
      <dsp:nvSpPr>
        <dsp:cNvPr id="0" name=""/>
        <dsp:cNvSpPr/>
      </dsp:nvSpPr>
      <dsp:spPr>
        <a:xfrm rot="5400000">
          <a:off x="3917868" y="-1632897"/>
          <a:ext cx="537352" cy="3940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Odbornost dodavatele vztahující se k předmětu VZ, která je prokazatelně přínosná pro naplnění účelu VZ</a:t>
          </a:r>
        </a:p>
      </dsp:txBody>
      <dsp:txXfrm rot="-5400000">
        <a:off x="2216406" y="94796"/>
        <a:ext cx="3914046" cy="484890"/>
      </dsp:txXfrm>
    </dsp:sp>
    <dsp:sp modelId="{15823965-FB1D-427E-996E-09692990DB9D}">
      <dsp:nvSpPr>
        <dsp:cNvPr id="0" name=""/>
        <dsp:cNvSpPr/>
      </dsp:nvSpPr>
      <dsp:spPr>
        <a:xfrm>
          <a:off x="0" y="1396"/>
          <a:ext cx="2216406" cy="6716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Odborná úroveň</a:t>
          </a:r>
          <a:endParaRPr lang="cs-CZ" sz="1600" b="1" kern="1200" dirty="0" smtClean="0"/>
        </a:p>
      </dsp:txBody>
      <dsp:txXfrm>
        <a:off x="32789" y="34185"/>
        <a:ext cx="2150828" cy="606112"/>
      </dsp:txXfrm>
    </dsp:sp>
    <dsp:sp modelId="{44F2E0A4-D23D-489A-9858-619680741526}">
      <dsp:nvSpPr>
        <dsp:cNvPr id="0" name=""/>
        <dsp:cNvSpPr/>
      </dsp:nvSpPr>
      <dsp:spPr>
        <a:xfrm rot="5400000">
          <a:off x="3917868" y="-927621"/>
          <a:ext cx="537352" cy="3940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Opatření k minimalizaci vzniku či negativního dopadu rizik na naplnění účelu VZ</a:t>
          </a:r>
        </a:p>
      </dsp:txBody>
      <dsp:txXfrm rot="-5400000">
        <a:off x="2216406" y="800072"/>
        <a:ext cx="3914046" cy="484890"/>
      </dsp:txXfrm>
    </dsp:sp>
    <dsp:sp modelId="{CDF6EF25-822C-4ED2-8E44-0B89577FB63D}">
      <dsp:nvSpPr>
        <dsp:cNvPr id="0" name=""/>
        <dsp:cNvSpPr/>
      </dsp:nvSpPr>
      <dsp:spPr>
        <a:xfrm>
          <a:off x="0" y="727930"/>
          <a:ext cx="2216406" cy="6716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smtClean="0"/>
            <a:t>Rizika</a:t>
          </a:r>
          <a:endParaRPr lang="cs-CZ" sz="1600" b="1" kern="1200" dirty="0" smtClean="0"/>
        </a:p>
      </dsp:txBody>
      <dsp:txXfrm>
        <a:off x="32789" y="760719"/>
        <a:ext cx="2150828" cy="606112"/>
      </dsp:txXfrm>
    </dsp:sp>
    <dsp:sp modelId="{8DEDF633-99F0-4D37-9377-823E4215568C}">
      <dsp:nvSpPr>
        <dsp:cNvPr id="0" name=""/>
        <dsp:cNvSpPr/>
      </dsp:nvSpPr>
      <dsp:spPr>
        <a:xfrm rot="5400000">
          <a:off x="3917868" y="-222346"/>
          <a:ext cx="537352" cy="3940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Soubor vylepšení zpracovaný dodavatelem nad minimální rámec</a:t>
          </a:r>
          <a:endParaRPr lang="cs-CZ" sz="1300" kern="1200" dirty="0" smtClean="0"/>
        </a:p>
      </dsp:txBody>
      <dsp:txXfrm rot="-5400000">
        <a:off x="2216406" y="1505347"/>
        <a:ext cx="3914046" cy="484890"/>
      </dsp:txXfrm>
    </dsp:sp>
    <dsp:sp modelId="{1DCAC92F-8236-4660-A643-3384E00D0C5E}">
      <dsp:nvSpPr>
        <dsp:cNvPr id="0" name=""/>
        <dsp:cNvSpPr/>
      </dsp:nvSpPr>
      <dsp:spPr>
        <a:xfrm>
          <a:off x="0" y="1411946"/>
          <a:ext cx="2216406" cy="6716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Pokročilé řešení </a:t>
          </a:r>
          <a:endParaRPr lang="cs-CZ" sz="1600" b="1" kern="1200" dirty="0" smtClean="0"/>
        </a:p>
      </dsp:txBody>
      <dsp:txXfrm>
        <a:off x="32789" y="1444735"/>
        <a:ext cx="2150828" cy="606112"/>
      </dsp:txXfrm>
    </dsp:sp>
    <dsp:sp modelId="{E1372358-2B9E-48FD-ACF3-BF3B9EF4D390}">
      <dsp:nvSpPr>
        <dsp:cNvPr id="0" name=""/>
        <dsp:cNvSpPr/>
      </dsp:nvSpPr>
      <dsp:spPr>
        <a:xfrm rot="5400000">
          <a:off x="3917868" y="482928"/>
          <a:ext cx="537352" cy="3940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Bodovaný rozhovor hodnotící vlastnosti a schopnosti projektového manažera, popř. klíčových osob realizace.</a:t>
          </a:r>
          <a:endParaRPr lang="cs-CZ" sz="1300" kern="1200" dirty="0" smtClean="0"/>
        </a:p>
      </dsp:txBody>
      <dsp:txXfrm rot="-5400000">
        <a:off x="2216406" y="2210622"/>
        <a:ext cx="3914046" cy="484890"/>
      </dsp:txXfrm>
    </dsp:sp>
    <dsp:sp modelId="{E3EDAADB-1EB9-4103-9E64-913213F34FB7}">
      <dsp:nvSpPr>
        <dsp:cNvPr id="0" name=""/>
        <dsp:cNvSpPr/>
      </dsp:nvSpPr>
      <dsp:spPr>
        <a:xfrm>
          <a:off x="0" y="2117221"/>
          <a:ext cx="2216406" cy="6716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Projektový manažer, klíčové osoby realizace</a:t>
          </a:r>
          <a:endParaRPr lang="cs-CZ" sz="1600" b="1" kern="1200" dirty="0" smtClean="0"/>
        </a:p>
      </dsp:txBody>
      <dsp:txXfrm>
        <a:off x="32789" y="2150010"/>
        <a:ext cx="2150828" cy="60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F8612-A0E0-4F94-A564-C77E956B5A14}">
      <dsp:nvSpPr>
        <dsp:cNvPr id="0" name=""/>
        <dsp:cNvSpPr/>
      </dsp:nvSpPr>
      <dsp:spPr>
        <a:xfrm rot="5400000">
          <a:off x="3956344" y="-1667931"/>
          <a:ext cx="460401" cy="3940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Cena za realizaci vč. nabízených vylepšení</a:t>
          </a:r>
          <a:endParaRPr lang="cs-CZ" sz="1300" kern="1200" dirty="0" smtClean="0"/>
        </a:p>
      </dsp:txBody>
      <dsp:txXfrm rot="-5400000">
        <a:off x="2216407" y="94481"/>
        <a:ext cx="3917802" cy="415451"/>
      </dsp:txXfrm>
    </dsp:sp>
    <dsp:sp modelId="{15823965-FB1D-427E-996E-09692990DB9D}">
      <dsp:nvSpPr>
        <dsp:cNvPr id="0" name=""/>
        <dsp:cNvSpPr/>
      </dsp:nvSpPr>
      <dsp:spPr>
        <a:xfrm>
          <a:off x="59498" y="562"/>
          <a:ext cx="2216406" cy="575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Nabídková cena</a:t>
          </a:r>
          <a:endParaRPr lang="cs-CZ" sz="1600" b="1" kern="1200" dirty="0" smtClean="0"/>
        </a:p>
      </dsp:txBody>
      <dsp:txXfrm>
        <a:off x="87592" y="28656"/>
        <a:ext cx="2160218" cy="51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519F2-97DF-4D59-A614-05572B2F42B2}" type="datetimeFigureOut">
              <a:rPr lang="de-AT" smtClean="0"/>
              <a:t>18.03.2019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1CE7-36F9-4CDD-877C-57EC80F7D31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52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CA0D-8FCC-431A-9B17-DC13F40E0B12}" type="datetimeFigureOut">
              <a:rPr lang="de-AT" smtClean="0"/>
              <a:t>18.03.2019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75B2-4E41-4592-ACED-1B5715C5E6B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15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75% / BILD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641182" y="1347614"/>
            <a:ext cx="2015842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347614"/>
            <a:ext cx="5975895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 oben / BILD 1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2643188"/>
            <a:ext cx="8208144" cy="18732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8" name="Inhaltsplatzhalter 2"/>
          <p:cNvSpPr>
            <a:spLocks noGrp="1"/>
          </p:cNvSpPr>
          <p:nvPr>
            <p:ph idx="18" hasCustomPrompt="1"/>
          </p:nvPr>
        </p:nvSpPr>
        <p:spPr>
          <a:xfrm>
            <a:off x="468313" y="1347614"/>
            <a:ext cx="4032250" cy="1157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84150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9" name="Inhaltsplatzhalter 2"/>
          <p:cNvSpPr>
            <a:spLocks noGrp="1"/>
          </p:cNvSpPr>
          <p:nvPr>
            <p:ph idx="20" hasCustomPrompt="1"/>
          </p:nvPr>
        </p:nvSpPr>
        <p:spPr>
          <a:xfrm>
            <a:off x="4637521" y="1342953"/>
            <a:ext cx="4032250" cy="1157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84150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4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x oben / BILD 1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2643188"/>
            <a:ext cx="8208144" cy="18732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4120" y="1347614"/>
            <a:ext cx="2667720" cy="11531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68275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6938" indent="-17621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38140" y="1347142"/>
            <a:ext cx="2667720" cy="11531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82563" indent="-182563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84150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6938" indent="-17621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idx="21" hasCustomPrompt="1"/>
          </p:nvPr>
        </p:nvSpPr>
        <p:spPr>
          <a:xfrm>
            <a:off x="5990880" y="1347614"/>
            <a:ext cx="2667720" cy="11531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82563" indent="-182563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84150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6938" indent="-17621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3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246632" y="195486"/>
            <a:ext cx="6768752" cy="734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AT" sz="3000" b="1" dirty="0">
              <a:solidFill>
                <a:srgbClr val="838F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468312" y="1347614"/>
            <a:ext cx="8207375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9388" defTabSz="8937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9" name="Titel 1"/>
          <p:cNvSpPr>
            <a:spLocks noGrp="1"/>
          </p:cNvSpPr>
          <p:nvPr userDrawn="1">
            <p:ph type="title"/>
          </p:nvPr>
        </p:nvSpPr>
        <p:spPr>
          <a:xfrm>
            <a:off x="520643" y="411510"/>
            <a:ext cx="6859669" cy="8012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198" y="1837239"/>
            <a:ext cx="8229604" cy="51848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err="1" smtClean="0"/>
              <a:t>Example</a:t>
            </a:r>
            <a:r>
              <a:rPr lang="de-AT" dirty="0" smtClean="0"/>
              <a:t>: Chapter 1: XY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71750"/>
            <a:ext cx="8229602" cy="7920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6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541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426826"/>
            <a:ext cx="9144000" cy="445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Abgerundetes Rechteck 3"/>
          <p:cNvSpPr/>
          <p:nvPr userDrawn="1"/>
        </p:nvSpPr>
        <p:spPr>
          <a:xfrm>
            <a:off x="1403648" y="779170"/>
            <a:ext cx="6306224" cy="3744416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-36512" y="779170"/>
            <a:ext cx="1224136" cy="3744416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7919864" y="779170"/>
            <a:ext cx="1224136" cy="3744416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Abgerundetes Rechteck 21"/>
          <p:cNvSpPr/>
          <p:nvPr userDrawn="1"/>
        </p:nvSpPr>
        <p:spPr>
          <a:xfrm flipV="1">
            <a:off x="97344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Abgerundetes Rechteck 22"/>
          <p:cNvSpPr/>
          <p:nvPr userDrawn="1"/>
        </p:nvSpPr>
        <p:spPr>
          <a:xfrm flipV="1">
            <a:off x="400616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Abgerundetes Rechteck 53"/>
          <p:cNvSpPr/>
          <p:nvPr userDrawn="1"/>
        </p:nvSpPr>
        <p:spPr>
          <a:xfrm flipV="1">
            <a:off x="731506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Abgerundetes Rechteck 54"/>
          <p:cNvSpPr/>
          <p:nvPr userDrawn="1"/>
        </p:nvSpPr>
        <p:spPr>
          <a:xfrm flipV="1">
            <a:off x="1034778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Abgerundetes Rechteck 55"/>
          <p:cNvSpPr/>
          <p:nvPr userDrawn="1"/>
        </p:nvSpPr>
        <p:spPr>
          <a:xfrm flipV="1">
            <a:off x="1344510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Abgerundetes Rechteck 56"/>
          <p:cNvSpPr/>
          <p:nvPr userDrawn="1"/>
        </p:nvSpPr>
        <p:spPr>
          <a:xfrm flipV="1">
            <a:off x="1647782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Abgerundetes Rechteck 57"/>
          <p:cNvSpPr/>
          <p:nvPr userDrawn="1"/>
        </p:nvSpPr>
        <p:spPr>
          <a:xfrm flipV="1">
            <a:off x="1978672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Abgerundetes Rechteck 58"/>
          <p:cNvSpPr/>
          <p:nvPr userDrawn="1"/>
        </p:nvSpPr>
        <p:spPr>
          <a:xfrm flipV="1">
            <a:off x="2281944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Abgerundetes Rechteck 59"/>
          <p:cNvSpPr/>
          <p:nvPr userDrawn="1"/>
        </p:nvSpPr>
        <p:spPr>
          <a:xfrm flipV="1">
            <a:off x="2615664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Abgerundetes Rechteck 60"/>
          <p:cNvSpPr/>
          <p:nvPr userDrawn="1"/>
        </p:nvSpPr>
        <p:spPr>
          <a:xfrm flipV="1">
            <a:off x="2918936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Abgerundetes Rechteck 61"/>
          <p:cNvSpPr/>
          <p:nvPr userDrawn="1"/>
        </p:nvSpPr>
        <p:spPr>
          <a:xfrm flipV="1">
            <a:off x="3249826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Abgerundetes Rechteck 62"/>
          <p:cNvSpPr/>
          <p:nvPr userDrawn="1"/>
        </p:nvSpPr>
        <p:spPr>
          <a:xfrm flipV="1">
            <a:off x="3553098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Abgerundetes Rechteck 63"/>
          <p:cNvSpPr/>
          <p:nvPr userDrawn="1"/>
        </p:nvSpPr>
        <p:spPr>
          <a:xfrm flipV="1">
            <a:off x="3862830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Abgerundetes Rechteck 64"/>
          <p:cNvSpPr/>
          <p:nvPr userDrawn="1"/>
        </p:nvSpPr>
        <p:spPr>
          <a:xfrm flipV="1">
            <a:off x="4166102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Abgerundetes Rechteck 65"/>
          <p:cNvSpPr/>
          <p:nvPr userDrawn="1"/>
        </p:nvSpPr>
        <p:spPr>
          <a:xfrm flipV="1">
            <a:off x="4496992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Abgerundetes Rechteck 66"/>
          <p:cNvSpPr/>
          <p:nvPr userDrawn="1"/>
        </p:nvSpPr>
        <p:spPr>
          <a:xfrm flipV="1">
            <a:off x="4800264" y="49875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4" name="Abgerundetes Rechteck 83"/>
          <p:cNvSpPr/>
          <p:nvPr userDrawn="1"/>
        </p:nvSpPr>
        <p:spPr>
          <a:xfrm flipV="1">
            <a:off x="5113342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5" name="Abgerundetes Rechteck 84"/>
          <p:cNvSpPr/>
          <p:nvPr userDrawn="1"/>
        </p:nvSpPr>
        <p:spPr>
          <a:xfrm flipV="1">
            <a:off x="5416614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Abgerundetes Rechteck 85"/>
          <p:cNvSpPr/>
          <p:nvPr userDrawn="1"/>
        </p:nvSpPr>
        <p:spPr>
          <a:xfrm flipV="1">
            <a:off x="5726346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Abgerundetes Rechteck 86"/>
          <p:cNvSpPr/>
          <p:nvPr userDrawn="1"/>
        </p:nvSpPr>
        <p:spPr>
          <a:xfrm flipV="1">
            <a:off x="6029618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" name="Abgerundetes Rechteck 87"/>
          <p:cNvSpPr/>
          <p:nvPr userDrawn="1"/>
        </p:nvSpPr>
        <p:spPr>
          <a:xfrm flipV="1">
            <a:off x="6360508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9" name="Abgerundetes Rechteck 88"/>
          <p:cNvSpPr/>
          <p:nvPr userDrawn="1"/>
        </p:nvSpPr>
        <p:spPr>
          <a:xfrm flipV="1">
            <a:off x="6663780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Abgerundetes Rechteck 89"/>
          <p:cNvSpPr/>
          <p:nvPr userDrawn="1"/>
        </p:nvSpPr>
        <p:spPr>
          <a:xfrm flipV="1">
            <a:off x="6997500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Abgerundetes Rechteck 90"/>
          <p:cNvSpPr/>
          <p:nvPr userDrawn="1"/>
        </p:nvSpPr>
        <p:spPr>
          <a:xfrm flipV="1">
            <a:off x="7300772" y="499588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Abgerundetes Rechteck 92"/>
          <p:cNvSpPr/>
          <p:nvPr userDrawn="1"/>
        </p:nvSpPr>
        <p:spPr>
          <a:xfrm flipV="1">
            <a:off x="8106107" y="2343221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Abgerundetes Rechteck 93"/>
          <p:cNvSpPr/>
          <p:nvPr userDrawn="1"/>
        </p:nvSpPr>
        <p:spPr>
          <a:xfrm flipV="1">
            <a:off x="8415839" y="2343221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Abgerundetes Rechteck 94"/>
          <p:cNvSpPr/>
          <p:nvPr userDrawn="1"/>
        </p:nvSpPr>
        <p:spPr>
          <a:xfrm flipV="1">
            <a:off x="8719111" y="2343221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Abgerundetes Rechteck 97"/>
          <p:cNvSpPr/>
          <p:nvPr userDrawn="1"/>
        </p:nvSpPr>
        <p:spPr>
          <a:xfrm flipV="1">
            <a:off x="97344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Abgerundetes Rechteck 98"/>
          <p:cNvSpPr/>
          <p:nvPr userDrawn="1"/>
        </p:nvSpPr>
        <p:spPr>
          <a:xfrm flipV="1">
            <a:off x="400616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Abgerundetes Rechteck 99"/>
          <p:cNvSpPr/>
          <p:nvPr userDrawn="1"/>
        </p:nvSpPr>
        <p:spPr>
          <a:xfrm flipV="1">
            <a:off x="731506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Abgerundetes Rechteck 100"/>
          <p:cNvSpPr/>
          <p:nvPr userDrawn="1"/>
        </p:nvSpPr>
        <p:spPr>
          <a:xfrm flipV="1">
            <a:off x="1034778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Abgerundetes Rechteck 101"/>
          <p:cNvSpPr/>
          <p:nvPr userDrawn="1"/>
        </p:nvSpPr>
        <p:spPr>
          <a:xfrm flipV="1">
            <a:off x="1344510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Abgerundetes Rechteck 102"/>
          <p:cNvSpPr/>
          <p:nvPr userDrawn="1"/>
        </p:nvSpPr>
        <p:spPr>
          <a:xfrm flipV="1">
            <a:off x="1647782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4" name="Abgerundetes Rechteck 103"/>
          <p:cNvSpPr/>
          <p:nvPr userDrawn="1"/>
        </p:nvSpPr>
        <p:spPr>
          <a:xfrm flipV="1">
            <a:off x="1978672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5" name="Abgerundetes Rechteck 104"/>
          <p:cNvSpPr/>
          <p:nvPr userDrawn="1"/>
        </p:nvSpPr>
        <p:spPr>
          <a:xfrm flipV="1">
            <a:off x="2281944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6" name="Abgerundetes Rechteck 105"/>
          <p:cNvSpPr/>
          <p:nvPr userDrawn="1"/>
        </p:nvSpPr>
        <p:spPr>
          <a:xfrm flipV="1">
            <a:off x="2615664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7" name="Abgerundetes Rechteck 106"/>
          <p:cNvSpPr/>
          <p:nvPr userDrawn="1"/>
        </p:nvSpPr>
        <p:spPr>
          <a:xfrm flipV="1">
            <a:off x="2918936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8" name="Abgerundetes Rechteck 107"/>
          <p:cNvSpPr/>
          <p:nvPr userDrawn="1"/>
        </p:nvSpPr>
        <p:spPr>
          <a:xfrm flipV="1">
            <a:off x="3249826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9" name="Abgerundetes Rechteck 108"/>
          <p:cNvSpPr/>
          <p:nvPr userDrawn="1"/>
        </p:nvSpPr>
        <p:spPr>
          <a:xfrm flipV="1">
            <a:off x="3553098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0" name="Abgerundetes Rechteck 109"/>
          <p:cNvSpPr/>
          <p:nvPr userDrawn="1"/>
        </p:nvSpPr>
        <p:spPr>
          <a:xfrm flipV="1">
            <a:off x="3862830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1" name="Abgerundetes Rechteck 110"/>
          <p:cNvSpPr/>
          <p:nvPr userDrawn="1"/>
        </p:nvSpPr>
        <p:spPr>
          <a:xfrm flipV="1">
            <a:off x="4166102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2" name="Abgerundetes Rechteck 111"/>
          <p:cNvSpPr/>
          <p:nvPr userDrawn="1"/>
        </p:nvSpPr>
        <p:spPr>
          <a:xfrm flipV="1">
            <a:off x="4496992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3" name="Abgerundetes Rechteck 112"/>
          <p:cNvSpPr/>
          <p:nvPr userDrawn="1"/>
        </p:nvSpPr>
        <p:spPr>
          <a:xfrm flipV="1">
            <a:off x="4800264" y="461845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4" name="Abgerundetes Rechteck 113"/>
          <p:cNvSpPr/>
          <p:nvPr userDrawn="1"/>
        </p:nvSpPr>
        <p:spPr>
          <a:xfrm flipV="1">
            <a:off x="5113342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5" name="Abgerundetes Rechteck 114"/>
          <p:cNvSpPr/>
          <p:nvPr userDrawn="1"/>
        </p:nvSpPr>
        <p:spPr>
          <a:xfrm flipV="1">
            <a:off x="5416614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6" name="Abgerundetes Rechteck 115"/>
          <p:cNvSpPr/>
          <p:nvPr userDrawn="1"/>
        </p:nvSpPr>
        <p:spPr>
          <a:xfrm flipV="1">
            <a:off x="5726346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7" name="Abgerundetes Rechteck 116"/>
          <p:cNvSpPr/>
          <p:nvPr userDrawn="1"/>
        </p:nvSpPr>
        <p:spPr>
          <a:xfrm flipV="1">
            <a:off x="6029618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8" name="Abgerundetes Rechteck 117"/>
          <p:cNvSpPr/>
          <p:nvPr userDrawn="1"/>
        </p:nvSpPr>
        <p:spPr>
          <a:xfrm flipV="1">
            <a:off x="6360508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9" name="Abgerundetes Rechteck 118"/>
          <p:cNvSpPr/>
          <p:nvPr userDrawn="1"/>
        </p:nvSpPr>
        <p:spPr>
          <a:xfrm flipV="1">
            <a:off x="6663780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0" name="Abgerundetes Rechteck 119"/>
          <p:cNvSpPr/>
          <p:nvPr userDrawn="1"/>
        </p:nvSpPr>
        <p:spPr>
          <a:xfrm flipV="1">
            <a:off x="6997500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1" name="Abgerundetes Rechteck 120"/>
          <p:cNvSpPr/>
          <p:nvPr userDrawn="1"/>
        </p:nvSpPr>
        <p:spPr>
          <a:xfrm flipV="1">
            <a:off x="7300772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Abgerundetes Rechteck 121"/>
          <p:cNvSpPr/>
          <p:nvPr userDrawn="1"/>
        </p:nvSpPr>
        <p:spPr>
          <a:xfrm flipV="1">
            <a:off x="7631662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3" name="Abgerundetes Rechteck 122"/>
          <p:cNvSpPr/>
          <p:nvPr userDrawn="1"/>
        </p:nvSpPr>
        <p:spPr>
          <a:xfrm flipV="1">
            <a:off x="7934934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Abgerundetes Rechteck 123"/>
          <p:cNvSpPr/>
          <p:nvPr userDrawn="1"/>
        </p:nvSpPr>
        <p:spPr>
          <a:xfrm flipV="1">
            <a:off x="8244666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5" name="Abgerundetes Rechteck 124"/>
          <p:cNvSpPr/>
          <p:nvPr userDrawn="1"/>
        </p:nvSpPr>
        <p:spPr>
          <a:xfrm flipV="1">
            <a:off x="8547938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6" name="Abgerundetes Rechteck 125"/>
          <p:cNvSpPr/>
          <p:nvPr userDrawn="1"/>
        </p:nvSpPr>
        <p:spPr>
          <a:xfrm flipV="1">
            <a:off x="8878828" y="4619284"/>
            <a:ext cx="177036" cy="17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7" name="Medienplatzhalter 126"/>
          <p:cNvSpPr>
            <a:spLocks noGrp="1"/>
          </p:cNvSpPr>
          <p:nvPr>
            <p:ph type="media" sz="quarter" idx="10" hasCustomPrompt="1"/>
          </p:nvPr>
        </p:nvSpPr>
        <p:spPr>
          <a:xfrm>
            <a:off x="1403350" y="779145"/>
            <a:ext cx="6307138" cy="37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 a </a:t>
            </a:r>
            <a:r>
              <a:rPr lang="de-AT" dirty="0" err="1" smtClean="0"/>
              <a:t>video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000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0% / 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43438" y="1347614"/>
            <a:ext cx="4032250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347614"/>
            <a:ext cx="4032250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78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5% / BILD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3131841" y="1347614"/>
            <a:ext cx="5525184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32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4120" y="1347614"/>
            <a:ext cx="2523704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82563" indent="-182563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5" y="1347614"/>
            <a:ext cx="8189480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25% / TEXT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1347614"/>
            <a:ext cx="2015842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idx="1" hasCustomPrompt="1"/>
          </p:nvPr>
        </p:nvSpPr>
        <p:spPr>
          <a:xfrm>
            <a:off x="2699793" y="1347614"/>
            <a:ext cx="5975895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50% / TEXT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1347614"/>
            <a:ext cx="4032250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634346" y="1347614"/>
            <a:ext cx="4032250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9388" indent="-179388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75% / TEXT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1347614"/>
            <a:ext cx="5525184" cy="316882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147226" y="1347614"/>
            <a:ext cx="2523704" cy="31688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82563" indent="-182563"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5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/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2643188"/>
            <a:ext cx="8208144" cy="18732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2" y="1347614"/>
            <a:ext cx="8207375" cy="11526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9388" indent="-179388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9388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338" indent="-180975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725" indent="-17938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893763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7544" y="1347614"/>
            <a:ext cx="8208144" cy="18732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lang="de-AT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 smtClean="0"/>
              <a:t>Auf Icon klicken,</a:t>
            </a:r>
            <a:br>
              <a:rPr lang="de-AT" dirty="0" smtClean="0"/>
            </a:br>
            <a:r>
              <a:rPr lang="de-AT" dirty="0" smtClean="0"/>
              <a:t>um Bild hinzuzufügen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" hasCustomPrompt="1"/>
          </p:nvPr>
        </p:nvSpPr>
        <p:spPr>
          <a:xfrm>
            <a:off x="471373" y="3375974"/>
            <a:ext cx="8207375" cy="11526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9388" indent="-179388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84150">
              <a:spcBef>
                <a:spcPts val="600"/>
              </a:spcBef>
              <a:spcAft>
                <a:spcPts val="3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138" indent="-182563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3038"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57200" y="397079"/>
            <a:ext cx="7382652" cy="5184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7140" y="4773801"/>
            <a:ext cx="64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583644-741F-4998-98B0-2A84A209E9F1}" type="slidenum">
              <a:rPr lang="de-AT" sz="10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de-A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6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63" r:id="rId12"/>
    <p:sldLayoutId id="2147483764" r:id="rId13"/>
    <p:sldLayoutId id="2147483765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16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ovz.cz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2355726"/>
            <a:ext cx="748883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Lze lépe zadávat veřejné zakázky?</a:t>
            </a:r>
          </a:p>
          <a:p>
            <a:endParaRPr lang="cs-CZ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Jiří Šimon </a:t>
            </a:r>
            <a:endParaRPr lang="de-AT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79712" y="393990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Konference </a:t>
            </a:r>
            <a:r>
              <a:rPr lang="cs-CZ" dirty="0" err="1" smtClean="0"/>
              <a:t>CzechMed</a:t>
            </a:r>
            <a:endParaRPr lang="cs-CZ" dirty="0"/>
          </a:p>
          <a:p>
            <a:pPr algn="r"/>
            <a:r>
              <a:rPr lang="cs-CZ" dirty="0" smtClean="0"/>
              <a:t>Praha 21.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Natož přemýšlet o inovacích…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3598"/>
            <a:ext cx="4763685" cy="33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Soustředíme se výhradně na pořizovací cenu 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50718"/>
            <a:ext cx="4536504" cy="34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" t="13151" r="1407" b="1396"/>
          <a:stretch/>
        </p:blipFill>
        <p:spPr>
          <a:xfrm>
            <a:off x="683568" y="1275606"/>
            <a:ext cx="7596000" cy="374393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643" y="411510"/>
            <a:ext cx="8227821" cy="801290"/>
          </a:xfrm>
          <a:noFill/>
        </p:spPr>
        <p:txBody>
          <a:bodyPr/>
          <a:lstStyle/>
          <a:p>
            <a:r>
              <a:rPr lang="cs-CZ" dirty="0" smtClean="0"/>
              <a:t>V hodnocení „jen na cenu“ jsme nejlepší v EU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 rot="2265998">
            <a:off x="2476518" y="1385713"/>
            <a:ext cx="496093" cy="1086611"/>
          </a:xfrm>
          <a:prstGeom prst="downArrow">
            <a:avLst>
              <a:gd name="adj1" fmla="val 18961"/>
              <a:gd name="adj2" fmla="val 83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051720" y="4515966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0" y="1347788"/>
            <a:ext cx="4253221" cy="31686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Aby však byla i kvalita…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2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275606"/>
            <a:ext cx="8229604" cy="518487"/>
          </a:xfrm>
        </p:spPr>
        <p:txBody>
          <a:bodyPr/>
          <a:lstStyle/>
          <a:p>
            <a:r>
              <a:rPr lang="cs-CZ" dirty="0" smtClean="0"/>
              <a:t>Podobné starosti však řeší / řešili</a:t>
            </a:r>
            <a:br>
              <a:rPr lang="cs-CZ" dirty="0" smtClean="0"/>
            </a:br>
            <a:r>
              <a:rPr lang="cs-CZ" dirty="0" smtClean="0"/>
              <a:t>i v ostatních zemích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198" y="3003798"/>
            <a:ext cx="8229602" cy="792088"/>
          </a:xfrm>
        </p:spPr>
        <p:txBody>
          <a:bodyPr/>
          <a:lstStyle/>
          <a:p>
            <a:r>
              <a:rPr lang="cs-CZ" dirty="0" smtClean="0"/>
              <a:t> jen se inspirovat…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2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/>
        </p:blipFill>
        <p:spPr>
          <a:xfrm>
            <a:off x="323528" y="978950"/>
            <a:ext cx="8109032" cy="38250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643" y="411510"/>
            <a:ext cx="7507741" cy="801290"/>
          </a:xfrm>
        </p:spPr>
        <p:txBody>
          <a:bodyPr/>
          <a:lstStyle/>
          <a:p>
            <a:r>
              <a:rPr lang="cs-CZ" dirty="0" smtClean="0"/>
              <a:t>„Nové DNA veřejného zadávání“ (CCS UK)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6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643" y="411510"/>
            <a:ext cx="7507741" cy="801290"/>
          </a:xfrm>
        </p:spPr>
        <p:txBody>
          <a:bodyPr/>
          <a:lstStyle/>
          <a:p>
            <a:r>
              <a:rPr lang="cs-CZ" dirty="0" smtClean="0"/>
              <a:t>„Nové DNA veřejného zadávání“ (CCS UK)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/>
        </p:blipFill>
        <p:spPr>
          <a:xfrm>
            <a:off x="323528" y="987574"/>
            <a:ext cx="8109032" cy="38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643" y="411510"/>
            <a:ext cx="7507741" cy="801290"/>
          </a:xfrm>
        </p:spPr>
        <p:txBody>
          <a:bodyPr/>
          <a:lstStyle/>
          <a:p>
            <a:r>
              <a:rPr lang="cs-CZ" dirty="0" smtClean="0"/>
              <a:t>„Nové DNA veřejného zadávání“ (CCS UK)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/>
        </p:blipFill>
        <p:spPr>
          <a:xfrm>
            <a:off x="323528" y="987574"/>
            <a:ext cx="8109032" cy="38250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/>
          <a:stretch/>
        </p:blipFill>
        <p:spPr>
          <a:xfrm>
            <a:off x="312836" y="987574"/>
            <a:ext cx="8119724" cy="38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/>
        </p:blipFill>
        <p:spPr>
          <a:xfrm>
            <a:off x="309770" y="960365"/>
            <a:ext cx="8148430" cy="384363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643" y="411510"/>
            <a:ext cx="7507741" cy="801290"/>
          </a:xfrm>
        </p:spPr>
        <p:txBody>
          <a:bodyPr/>
          <a:lstStyle/>
          <a:p>
            <a:r>
              <a:rPr lang="cs-CZ" dirty="0" smtClean="0"/>
              <a:t>„Nové DNA veřejného zadávání“ (CCS UK)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5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275606"/>
            <a:ext cx="8229604" cy="518487"/>
          </a:xfrm>
        </p:spPr>
        <p:txBody>
          <a:bodyPr/>
          <a:lstStyle/>
          <a:p>
            <a:r>
              <a:rPr lang="cs-CZ" dirty="0" smtClean="0"/>
              <a:t>Jaké jsou možnosti, čím začít?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198" y="3003798"/>
            <a:ext cx="8229602" cy="792088"/>
          </a:xfrm>
        </p:spPr>
        <p:txBody>
          <a:bodyPr/>
          <a:lstStyle/>
          <a:p>
            <a:r>
              <a:rPr lang="cs-CZ" dirty="0" smtClean="0"/>
              <a:t> … nebát se, přemýšlet, komunikovat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354">
            <a:off x="6244363" y="878035"/>
            <a:ext cx="1994997" cy="257036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2" y="1347614"/>
            <a:ext cx="5543847" cy="316882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Ministerstvo zemědělství (od 2014)</a:t>
            </a:r>
          </a:p>
          <a:p>
            <a:pPr lvl="1"/>
            <a:r>
              <a:rPr lang="cs-CZ" sz="1600" dirty="0" smtClean="0"/>
              <a:t>ředitel Odboru pro veřejné zakázky</a:t>
            </a:r>
          </a:p>
          <a:p>
            <a:r>
              <a:rPr lang="cs-CZ" sz="1800" dirty="0" smtClean="0"/>
              <a:t>Ministerstvo pro místní rozvoj (od 2010)</a:t>
            </a:r>
          </a:p>
          <a:p>
            <a:pPr lvl="1"/>
            <a:r>
              <a:rPr lang="cs-CZ" sz="1600" dirty="0" smtClean="0"/>
              <a:t>referent a vedoucí oddělení metodiky ZVZ</a:t>
            </a:r>
          </a:p>
          <a:p>
            <a:r>
              <a:rPr lang="cs-CZ" sz="1800" dirty="0"/>
              <a:t>Best </a:t>
            </a:r>
            <a:r>
              <a:rPr lang="cs-CZ" sz="1800" dirty="0" err="1"/>
              <a:t>Value</a:t>
            </a:r>
            <a:r>
              <a:rPr lang="cs-CZ" sz="1800" dirty="0"/>
              <a:t> </a:t>
            </a:r>
            <a:r>
              <a:rPr lang="cs-CZ" sz="1800" dirty="0" err="1"/>
              <a:t>Procurement</a:t>
            </a:r>
            <a:r>
              <a:rPr lang="cs-CZ" sz="1800" dirty="0"/>
              <a:t> – B-</a:t>
            </a:r>
            <a:r>
              <a:rPr lang="cs-CZ" sz="1800" dirty="0" err="1"/>
              <a:t>certificate</a:t>
            </a:r>
            <a:r>
              <a:rPr lang="en-GB" sz="1800" dirty="0"/>
              <a:t> </a:t>
            </a:r>
            <a:r>
              <a:rPr lang="cs-CZ" sz="1800" dirty="0"/>
              <a:t>(2018)</a:t>
            </a:r>
            <a:endParaRPr lang="en-GB" sz="1800" dirty="0"/>
          </a:p>
          <a:p>
            <a:r>
              <a:rPr lang="cs-CZ" sz="1800" dirty="0" err="1" smtClean="0"/>
              <a:t>Certified</a:t>
            </a:r>
            <a:r>
              <a:rPr lang="cs-CZ" sz="1800" dirty="0" smtClean="0"/>
              <a:t> Public </a:t>
            </a:r>
            <a:r>
              <a:rPr lang="cs-CZ" sz="1800" dirty="0" err="1" smtClean="0"/>
              <a:t>Procurement</a:t>
            </a:r>
            <a:r>
              <a:rPr lang="cs-CZ" sz="1800" dirty="0" smtClean="0"/>
              <a:t> Expert </a:t>
            </a:r>
          </a:p>
          <a:p>
            <a:pPr lvl="1"/>
            <a:r>
              <a:rPr lang="cs-CZ" sz="1600" dirty="0" err="1" smtClean="0"/>
              <a:t>Executive</a:t>
            </a:r>
            <a:r>
              <a:rPr lang="cs-CZ" sz="1600" dirty="0" smtClean="0"/>
              <a:t> </a:t>
            </a:r>
            <a:r>
              <a:rPr lang="cs-CZ" sz="1600" dirty="0" err="1" smtClean="0"/>
              <a:t>Academy</a:t>
            </a:r>
            <a:r>
              <a:rPr lang="cs-CZ" sz="1600" dirty="0" smtClean="0"/>
              <a:t> </a:t>
            </a:r>
            <a:r>
              <a:rPr lang="cs-CZ" sz="1600" dirty="0" err="1" smtClean="0"/>
              <a:t>Wien</a:t>
            </a:r>
            <a:r>
              <a:rPr lang="cs-CZ" sz="1600" dirty="0" smtClean="0"/>
              <a:t> (2019)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Mgr. Jiří Šimon</a:t>
            </a:r>
            <a:endParaRPr lang="en-GB" dirty="0"/>
          </a:p>
        </p:txBody>
      </p:sp>
      <p:pic>
        <p:nvPicPr>
          <p:cNvPr id="4" name="Picture 5" descr="Canay_polaroid-b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350">
            <a:off x="5873845" y="606811"/>
            <a:ext cx="2822686" cy="3368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3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Jaké jsou potřeby?</a:t>
            </a:r>
          </a:p>
          <a:p>
            <a:r>
              <a:rPr lang="cs-CZ" dirty="0" smtClean="0"/>
              <a:t>Kdo jsou zúčastněné osoby dotčené zakázkou/projektem?</a:t>
            </a:r>
          </a:p>
          <a:p>
            <a:r>
              <a:rPr lang="cs-CZ" dirty="0" smtClean="0"/>
              <a:t>Jak vypadá trh? Co nabízí? Jaké mám postavení? </a:t>
            </a:r>
          </a:p>
          <a:p>
            <a:r>
              <a:rPr lang="cs-CZ" dirty="0" smtClean="0"/>
              <a:t>Jak budu zakázku zadávat?</a:t>
            </a:r>
          </a:p>
          <a:p>
            <a:pPr lvl="1"/>
            <a:r>
              <a:rPr lang="cs-CZ" dirty="0" smtClean="0"/>
              <a:t>Jednotlivé zadání, rámcová dohoda, dynamický nákupní systém</a:t>
            </a:r>
          </a:p>
          <a:p>
            <a:pPr lvl="1"/>
            <a:r>
              <a:rPr lang="cs-CZ" dirty="0" smtClean="0"/>
              <a:t>Samostatné zadání, sdružené zadávání, centrální zadávání</a:t>
            </a:r>
          </a:p>
          <a:p>
            <a:pPr lvl="1"/>
            <a:r>
              <a:rPr lang="cs-CZ" dirty="0" smtClean="0"/>
              <a:t>Rozdělení na části – funkčně, regionálně? </a:t>
            </a:r>
          </a:p>
          <a:p>
            <a:pPr lvl="1"/>
            <a:r>
              <a:rPr lang="cs-CZ" dirty="0" smtClean="0"/>
              <a:t>Je předmět běžně dostupný nebo je potřeba jej připravit „na míru“? Připadá v úvahu uvažovat o inovacích?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Strategická příprava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465595" y="339502"/>
            <a:ext cx="122413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>
                <a:ln w="22225">
                  <a:solidFill>
                    <a:schemeClr val="tx2"/>
                  </a:solidFill>
                  <a:prstDash val="solid"/>
                </a:ln>
                <a:noFill/>
                <a:effectLst/>
              </a:rPr>
              <a:t>?</a:t>
            </a:r>
            <a:endParaRPr lang="cs-CZ" sz="9600" b="1" cap="none" spc="0" dirty="0">
              <a:ln w="22225">
                <a:solidFill>
                  <a:schemeClr val="tx2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88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to, co potřebuji, skutečně tím, co zadávám? </a:t>
            </a:r>
          </a:p>
          <a:p>
            <a:r>
              <a:rPr lang="cs-CZ" dirty="0" smtClean="0"/>
              <a:t>Existují alternativní řešení? </a:t>
            </a:r>
          </a:p>
          <a:p>
            <a:r>
              <a:rPr lang="cs-CZ" dirty="0" smtClean="0"/>
              <a:t>Chci získat to nejlevnější, to nejnutnější, nebo to, co potřebuji? </a:t>
            </a:r>
          </a:p>
          <a:p>
            <a:endParaRPr lang="cs-CZ" dirty="0" smtClean="0"/>
          </a:p>
          <a:p>
            <a:r>
              <a:rPr lang="cs-CZ" dirty="0" smtClean="0"/>
              <a:t>Zadavatel specifikuje předmět veřejné zakázky tak, aby obdržel porovnatelné nabídky. </a:t>
            </a:r>
          </a:p>
          <a:p>
            <a:pPr lvl="1"/>
            <a:r>
              <a:rPr lang="cs-CZ" dirty="0" smtClean="0"/>
              <a:t>Jaký je nutný rozsah vymezení předmětu zakázky?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Potřeba vs. Předmět veřejné zakázky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96336" y="786066"/>
            <a:ext cx="122413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>
                <a:ln w="22225">
                  <a:solidFill>
                    <a:schemeClr val="tx2"/>
                  </a:solidFill>
                  <a:prstDash val="solid"/>
                </a:ln>
                <a:noFill/>
                <a:effectLst/>
              </a:rPr>
              <a:t>?</a:t>
            </a:r>
            <a:endParaRPr lang="cs-CZ" sz="9600" b="1" cap="none" spc="0" dirty="0">
              <a:ln w="22225">
                <a:solidFill>
                  <a:schemeClr val="tx2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Komunikace s trhem – zdroj poznatků i inspirace</a:t>
            </a:r>
          </a:p>
          <a:p>
            <a:r>
              <a:rPr lang="cs-CZ" dirty="0" smtClean="0"/>
              <a:t>Příprava dodavatelů na soutěž </a:t>
            </a:r>
          </a:p>
          <a:p>
            <a:r>
              <a:rPr lang="cs-CZ" dirty="0" smtClean="0"/>
              <a:t>Možnost individuálních konzultací i setkání s dodavateli </a:t>
            </a:r>
          </a:p>
          <a:p>
            <a:pPr lvl="1"/>
            <a:r>
              <a:rPr lang="cs-CZ" dirty="0" smtClean="0"/>
              <a:t>Prezentace záměrů, představ i zamýšlených zakázek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500" dirty="0" smtClean="0"/>
              <a:t>Tip: Public </a:t>
            </a:r>
            <a:r>
              <a:rPr lang="cs-CZ" sz="1500" dirty="0" err="1" smtClean="0"/>
              <a:t>Procurement</a:t>
            </a:r>
            <a:r>
              <a:rPr lang="cs-CZ" sz="1500" dirty="0" smtClean="0"/>
              <a:t> - </a:t>
            </a:r>
            <a:r>
              <a:rPr lang="cs-CZ" sz="1500" dirty="0" err="1" smtClean="0"/>
              <a:t>Guidance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Practitioners</a:t>
            </a:r>
            <a:r>
              <a:rPr lang="cs-CZ" sz="1500" dirty="0" smtClean="0"/>
              <a:t> (2018)</a:t>
            </a:r>
            <a:br>
              <a:rPr lang="cs-CZ" sz="1500" dirty="0" smtClean="0"/>
            </a:br>
            <a:r>
              <a:rPr lang="cs-CZ" sz="1500" dirty="0" smtClean="0"/>
              <a:t>       CZ: Pokyny k zadávání veřejných zakázek určené aplikujícím</a:t>
            </a:r>
            <a:br>
              <a:rPr lang="cs-CZ" sz="1500" dirty="0" smtClean="0"/>
            </a:br>
            <a:r>
              <a:rPr lang="cs-CZ" sz="1500" dirty="0" smtClean="0"/>
              <a:t>       odborníkům)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3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Chci využít nákupní příležitosti k prospěchu společnosti </a:t>
            </a:r>
            <a:br>
              <a:rPr lang="cs-CZ" dirty="0" smtClean="0"/>
            </a:br>
            <a:r>
              <a:rPr lang="cs-CZ" dirty="0" smtClean="0"/>
              <a:t>v oblasti, která se netýká přímo mého nákupu? </a:t>
            </a:r>
          </a:p>
          <a:p>
            <a:r>
              <a:rPr lang="cs-CZ" dirty="0" smtClean="0"/>
              <a:t>Zelené-, společensky odpovědné-, fair </a:t>
            </a:r>
            <a:r>
              <a:rPr lang="cs-CZ" dirty="0" err="1" smtClean="0"/>
              <a:t>trade</a:t>
            </a:r>
            <a:r>
              <a:rPr lang="cs-CZ" dirty="0" smtClean="0"/>
              <a:t>, </a:t>
            </a:r>
            <a:r>
              <a:rPr lang="cs-CZ" dirty="0" err="1" smtClean="0"/>
              <a:t>eko</a:t>
            </a:r>
            <a:r>
              <a:rPr lang="cs-CZ" dirty="0" smtClean="0"/>
              <a:t>-, bio-, udržitelné-, uhlíková stopa …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Tip:</a:t>
            </a:r>
          </a:p>
          <a:p>
            <a:r>
              <a:rPr lang="cs-CZ" dirty="0" smtClean="0"/>
              <a:t>ISO 20400:2017 </a:t>
            </a:r>
            <a:br>
              <a:rPr lang="cs-CZ" dirty="0" smtClean="0"/>
            </a:br>
            <a:r>
              <a:rPr lang="cs-CZ" dirty="0" err="1" smtClean="0"/>
              <a:t>Sustainable</a:t>
            </a:r>
            <a:r>
              <a:rPr lang="cs-CZ" dirty="0" smtClean="0"/>
              <a:t> </a:t>
            </a:r>
            <a:r>
              <a:rPr lang="cs-CZ" dirty="0" err="1" smtClean="0"/>
              <a:t>procurement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www.sovz.cz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veřejné zadávání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4" y="2643758"/>
            <a:ext cx="2916662" cy="194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314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9822"/>
            <a:ext cx="2735535" cy="182369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MEAT = most </a:t>
            </a:r>
            <a:r>
              <a:rPr lang="cs-CZ" dirty="0" err="1" smtClean="0"/>
              <a:t>economically</a:t>
            </a:r>
            <a:r>
              <a:rPr lang="cs-CZ" dirty="0" smtClean="0"/>
              <a:t> </a:t>
            </a:r>
            <a:r>
              <a:rPr lang="cs-CZ" dirty="0" err="1" smtClean="0"/>
              <a:t>advantageous</a:t>
            </a:r>
            <a:r>
              <a:rPr lang="cs-CZ" dirty="0" smtClean="0"/>
              <a:t> tender</a:t>
            </a:r>
          </a:p>
          <a:p>
            <a:r>
              <a:rPr lang="cs-CZ" dirty="0" smtClean="0"/>
              <a:t>Multikriteriální hodnocení ekonomicky nejvhodnější nabídky</a:t>
            </a:r>
          </a:p>
          <a:p>
            <a:pPr lvl="1"/>
            <a:r>
              <a:rPr lang="cs-CZ" dirty="0" smtClean="0"/>
              <a:t>Náklady životního cyklu výrobku</a:t>
            </a:r>
          </a:p>
          <a:p>
            <a:pPr lvl="1"/>
            <a:r>
              <a:rPr lang="cs-CZ" dirty="0" smtClean="0"/>
              <a:t>Kvalitativní stránka výrobku s ohledem na jeho užitnou hodnotu, </a:t>
            </a:r>
          </a:p>
          <a:p>
            <a:pPr lvl="1"/>
            <a:r>
              <a:rPr lang="cs-CZ" dirty="0" smtClean="0"/>
              <a:t>Přidaná hodnota </a:t>
            </a:r>
            <a:r>
              <a:rPr lang="cs-CZ" dirty="0"/>
              <a:t>a </a:t>
            </a:r>
            <a:r>
              <a:rPr lang="cs-CZ" dirty="0" smtClean="0"/>
              <a:t>související náklady/úspory </a:t>
            </a:r>
          </a:p>
          <a:p>
            <a:pPr lvl="1"/>
            <a:r>
              <a:rPr lang="cs-CZ" dirty="0" smtClean="0"/>
              <a:t>Testování vzorků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MEAT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Ucelená metoda kvalitativního hodnocení</a:t>
            </a:r>
          </a:p>
          <a:p>
            <a:pPr lvl="1"/>
            <a:r>
              <a:rPr lang="cs-CZ" dirty="0" smtClean="0"/>
              <a:t>Hodnocení odborné úrovně, opatření ke zmírnění rizik zadavatele, přidaná hodnota, kvalita projektového manažera a cena</a:t>
            </a:r>
          </a:p>
          <a:p>
            <a:r>
              <a:rPr lang="cs-CZ" dirty="0" smtClean="0"/>
              <a:t>Důraz na vymezení potřeb a cílů</a:t>
            </a:r>
          </a:p>
          <a:p>
            <a:pPr lvl="1"/>
            <a:r>
              <a:rPr lang="cs-CZ" dirty="0" smtClean="0"/>
              <a:t>Relativně obecné zadání, relativně obecná nabídka, detaily řešeny před podpisem smlouvy s vybraným uchazečem na základě zadávací dokumentace a nabídky</a:t>
            </a:r>
          </a:p>
          <a:p>
            <a:r>
              <a:rPr lang="cs-CZ" dirty="0" smtClean="0"/>
              <a:t>Dodavatel není motivován k „podseknutí“</a:t>
            </a:r>
            <a:br>
              <a:rPr lang="cs-CZ" dirty="0" smtClean="0"/>
            </a:br>
            <a:r>
              <a:rPr lang="cs-CZ" dirty="0" smtClean="0"/>
              <a:t>své nabídkové ceny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1" y="3579862"/>
            <a:ext cx="2402094" cy="15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Otevřené řízení</a:t>
            </a:r>
          </a:p>
          <a:p>
            <a:r>
              <a:rPr lang="cs-CZ" dirty="0" smtClean="0"/>
              <a:t>Nabídka: </a:t>
            </a:r>
          </a:p>
          <a:p>
            <a:pPr lvl="1"/>
            <a:r>
              <a:rPr lang="cs-CZ" dirty="0" smtClean="0"/>
              <a:t>3x2 A4 strukturovaných informací – „dominantní informace“ </a:t>
            </a:r>
          </a:p>
          <a:p>
            <a:pPr lvl="1"/>
            <a:r>
              <a:rPr lang="cs-CZ" dirty="0" smtClean="0"/>
              <a:t>anonymizovaná forma sdělení</a:t>
            </a:r>
          </a:p>
          <a:p>
            <a:pPr lvl="1"/>
            <a:r>
              <a:rPr lang="cs-CZ" dirty="0" err="1" smtClean="0"/>
              <a:t>dvouobálková</a:t>
            </a:r>
            <a:r>
              <a:rPr lang="cs-CZ" dirty="0" smtClean="0"/>
              <a:t> metoda – bez znalosti ceny jsou posuzována kvalitativní kritéria</a:t>
            </a:r>
          </a:p>
          <a:p>
            <a:r>
              <a:rPr lang="cs-CZ" dirty="0" smtClean="0"/>
              <a:t>Fáze ověření </a:t>
            </a:r>
          </a:p>
          <a:p>
            <a:pPr lvl="1"/>
            <a:r>
              <a:rPr lang="cs-CZ" dirty="0" smtClean="0"/>
              <a:t>vybraný uchazeč dokládá veškerá tvrzení detailními informacemi</a:t>
            </a:r>
          </a:p>
          <a:p>
            <a:pPr lvl="1"/>
            <a:r>
              <a:rPr lang="cs-CZ" dirty="0" smtClean="0"/>
              <a:t>před podpisem smlouvy začíná projektové řízení v přípravné fázi projektu.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-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7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r>
              <a:rPr lang="cs-CZ" dirty="0"/>
              <a:t>, která je ověřitelná a prokazuje splnění </a:t>
            </a:r>
            <a:r>
              <a:rPr lang="cs-CZ" dirty="0" smtClean="0"/>
              <a:t>relevantního </a:t>
            </a:r>
            <a:r>
              <a:rPr lang="cs-CZ" dirty="0"/>
              <a:t>předpokladu nebo vybavenost a zkušenost v číselně, či jinak vyjádřitelných hodnotách</a:t>
            </a:r>
          </a:p>
          <a:p>
            <a:pPr lvl="1"/>
            <a:r>
              <a:rPr lang="cs-CZ" dirty="0" smtClean="0"/>
              <a:t>důkazy </a:t>
            </a:r>
            <a:r>
              <a:rPr lang="cs-CZ" dirty="0"/>
              <a:t>a jiné skutečnosti</a:t>
            </a:r>
          </a:p>
          <a:p>
            <a:pPr lvl="1"/>
            <a:r>
              <a:rPr lang="cs-CZ" dirty="0" smtClean="0"/>
              <a:t>prokazují </a:t>
            </a:r>
            <a:r>
              <a:rPr lang="cs-CZ" dirty="0"/>
              <a:t>pravdivost, správnost, přesnost a relevantnost údajů uvedených dodavatelem</a:t>
            </a:r>
          </a:p>
          <a:p>
            <a:pPr lvl="1"/>
            <a:r>
              <a:rPr lang="cs-CZ" dirty="0" smtClean="0"/>
              <a:t>ověřovány </a:t>
            </a:r>
            <a:r>
              <a:rPr lang="cs-CZ" dirty="0"/>
              <a:t>v ověřovací fázi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value</a:t>
            </a:r>
            <a:r>
              <a:rPr lang="cs-CZ" dirty="0" smtClean="0"/>
              <a:t> – dominantní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2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sz="1700" dirty="0"/>
              <a:t>Vzhledem k využití našich nejmodernějších procesů zaručujeme velmi rychlou odezvu v případě dotazů</a:t>
            </a:r>
            <a:r>
              <a:rPr lang="cs-CZ" sz="1700" dirty="0" smtClean="0"/>
              <a:t>.</a:t>
            </a:r>
          </a:p>
          <a:p>
            <a:r>
              <a:rPr lang="cs-CZ" dirty="0"/>
              <a:t>Odůvodnění</a:t>
            </a:r>
          </a:p>
          <a:p>
            <a:pPr lvl="1"/>
            <a:r>
              <a:rPr lang="cs-CZ" sz="1700" dirty="0"/>
              <a:t>Máme mnohaleté zkušenosti a vysokou spokojenost zákazníků.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Naše </a:t>
            </a:r>
            <a:r>
              <a:rPr lang="cs-CZ" sz="1700" dirty="0"/>
              <a:t>řešení využívá supermoderní SW a je plně automatizované.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V </a:t>
            </a:r>
            <a:r>
              <a:rPr lang="cs-CZ" sz="1700" dirty="0"/>
              <a:t>rámci produktu nabízíme přímou linku na naše zkušené projektové manažery, kteří jsou neustále k dispozici a kteří se </a:t>
            </a:r>
            <a:r>
              <a:rPr lang="cs-CZ" sz="1700" dirty="0" smtClean="0"/>
              <a:t>s </a:t>
            </a:r>
            <a:r>
              <a:rPr lang="cs-CZ" sz="1700" dirty="0"/>
              <a:t>klientem neprodleně spojí, aby vyřešili jeho požadavky tím nejlepším způsobem.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7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dirty="0"/>
              <a:t>Vzhledem k využití našich </a:t>
            </a:r>
            <a:r>
              <a:rPr lang="cs-CZ" b="1" dirty="0"/>
              <a:t>nejmodernějších</a:t>
            </a:r>
            <a:r>
              <a:rPr lang="cs-CZ" dirty="0"/>
              <a:t> procesů zaručujeme </a:t>
            </a:r>
            <a:r>
              <a:rPr lang="cs-CZ" b="1" dirty="0"/>
              <a:t>velmi rychlou odezvu </a:t>
            </a:r>
            <a:r>
              <a:rPr lang="cs-CZ" dirty="0"/>
              <a:t>v případě dotazů</a:t>
            </a:r>
            <a:r>
              <a:rPr lang="cs-CZ" dirty="0" smtClean="0"/>
              <a:t>.</a:t>
            </a:r>
          </a:p>
          <a:p>
            <a:r>
              <a:rPr lang="cs-CZ" dirty="0"/>
              <a:t>Odůvodnění</a:t>
            </a:r>
          </a:p>
          <a:p>
            <a:pPr lvl="1"/>
            <a:r>
              <a:rPr lang="cs-CZ" dirty="0"/>
              <a:t>Máme </a:t>
            </a:r>
            <a:r>
              <a:rPr lang="cs-CZ" b="1" dirty="0"/>
              <a:t>mnohaleté</a:t>
            </a:r>
            <a:r>
              <a:rPr lang="cs-CZ" dirty="0"/>
              <a:t> zkušenosti a </a:t>
            </a:r>
            <a:r>
              <a:rPr lang="cs-CZ" b="1" dirty="0"/>
              <a:t>vysokou spokojenost</a:t>
            </a:r>
            <a:r>
              <a:rPr lang="cs-CZ" dirty="0"/>
              <a:t> zákazníků. Naše řešení využívá </a:t>
            </a:r>
            <a:r>
              <a:rPr lang="cs-CZ" b="1" dirty="0"/>
              <a:t>supermoderní</a:t>
            </a:r>
            <a:r>
              <a:rPr lang="cs-CZ" dirty="0"/>
              <a:t> SW a je plně automatizované.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rámci produktu nabízíme přímou linku na naše </a:t>
            </a:r>
            <a:r>
              <a:rPr lang="cs-CZ" b="1" dirty="0"/>
              <a:t>zkušené </a:t>
            </a:r>
            <a:r>
              <a:rPr lang="cs-CZ" dirty="0"/>
              <a:t>projektové manažery, kteří jsou </a:t>
            </a:r>
            <a:r>
              <a:rPr lang="cs-CZ" b="1" dirty="0"/>
              <a:t>neustále</a:t>
            </a:r>
            <a:r>
              <a:rPr lang="cs-CZ" dirty="0"/>
              <a:t> k dispozici a kteří se </a:t>
            </a:r>
            <a:r>
              <a:rPr lang="cs-CZ" dirty="0" smtClean="0"/>
              <a:t>s </a:t>
            </a:r>
            <a:r>
              <a:rPr lang="cs-CZ" dirty="0"/>
              <a:t>klientem </a:t>
            </a:r>
            <a:r>
              <a:rPr lang="cs-CZ" b="1" dirty="0"/>
              <a:t>neprodleně</a:t>
            </a:r>
            <a:r>
              <a:rPr lang="cs-CZ" dirty="0"/>
              <a:t> spojí, aby vyřešili jeho požadavky tím </a:t>
            </a:r>
            <a:r>
              <a:rPr lang="cs-CZ" b="1" dirty="0"/>
              <a:t>nejlepším</a:t>
            </a:r>
            <a:r>
              <a:rPr lang="cs-CZ" dirty="0"/>
              <a:t> způsobem.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0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veřejné zakázky</a:t>
            </a:r>
          </a:p>
          <a:p>
            <a:r>
              <a:rPr lang="cs-CZ" dirty="0" smtClean="0"/>
              <a:t>Společensky odpovědné zadávání</a:t>
            </a:r>
          </a:p>
          <a:p>
            <a:r>
              <a:rPr lang="cs-CZ" dirty="0" smtClean="0"/>
              <a:t>Kvalitativní </a:t>
            </a:r>
            <a:r>
              <a:rPr lang="cs-CZ" dirty="0"/>
              <a:t>hodnocení nabídek</a:t>
            </a:r>
          </a:p>
          <a:p>
            <a:r>
              <a:rPr lang="cs-CZ" dirty="0" smtClean="0"/>
              <a:t>Metoda 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mého příspěvku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97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dirty="0"/>
              <a:t>Během 3 měsíců poskytneme řešení, které odpovídá technické specifikaci na </a:t>
            </a:r>
            <a:r>
              <a:rPr lang="cs-CZ" dirty="0" smtClean="0"/>
              <a:t>100 %, </a:t>
            </a:r>
            <a:r>
              <a:rPr lang="cs-CZ" dirty="0"/>
              <a:t>což odpovídá cíli zadavatele 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/>
              <a:t>co nejrychlejší řešení“.</a:t>
            </a:r>
          </a:p>
          <a:p>
            <a:r>
              <a:rPr lang="cs-CZ" dirty="0" smtClean="0"/>
              <a:t>Odůvodnění</a:t>
            </a:r>
          </a:p>
          <a:p>
            <a:pPr lvl="1"/>
            <a:r>
              <a:rPr lang="cs-CZ" dirty="0"/>
              <a:t>Řešení, které implementujeme do Vašeho podniku, je plně automatizované. Tento produkt byl v posledních letech použit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10 společností. U všech těchto 10 klientů vyhovovalo řešení technické specifikaci na </a:t>
            </a:r>
            <a:r>
              <a:rPr lang="cs-CZ" dirty="0" smtClean="0"/>
              <a:t>100 % </a:t>
            </a:r>
            <a:r>
              <a:rPr lang="cs-CZ" dirty="0"/>
              <a:t>a bylo implementováno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/>
              <a:t>3 měsíců od podpisu smlouvy.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9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dirty="0"/>
              <a:t>Během </a:t>
            </a:r>
            <a:r>
              <a:rPr lang="cs-CZ" b="1" dirty="0"/>
              <a:t>3 měsíců </a:t>
            </a:r>
            <a:r>
              <a:rPr lang="cs-CZ" dirty="0"/>
              <a:t>poskytneme řešení, které odpovídá technické specifikaci na </a:t>
            </a:r>
            <a:r>
              <a:rPr lang="cs-CZ" b="1" dirty="0" smtClean="0"/>
              <a:t>100 %</a:t>
            </a:r>
            <a:r>
              <a:rPr lang="cs-CZ" dirty="0" smtClean="0"/>
              <a:t>, </a:t>
            </a:r>
            <a:r>
              <a:rPr lang="cs-CZ" dirty="0"/>
              <a:t>což odpovídá cíli zadavatele 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/>
              <a:t>co nejrychlejší řešení“.</a:t>
            </a:r>
          </a:p>
          <a:p>
            <a:r>
              <a:rPr lang="cs-CZ" dirty="0" smtClean="0"/>
              <a:t>Odůvodnění</a:t>
            </a:r>
          </a:p>
          <a:p>
            <a:pPr lvl="1"/>
            <a:r>
              <a:rPr lang="cs-CZ" dirty="0"/>
              <a:t>Řešení, které implementujeme do Vašeho podniku, je plně automatizované. Tento produkt byl v posledních letech použit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b="1" dirty="0"/>
              <a:t>10 společností</a:t>
            </a:r>
            <a:r>
              <a:rPr lang="cs-CZ" dirty="0"/>
              <a:t>. U </a:t>
            </a:r>
            <a:r>
              <a:rPr lang="cs-CZ" b="1" dirty="0"/>
              <a:t>všech</a:t>
            </a:r>
            <a:r>
              <a:rPr lang="cs-CZ" dirty="0"/>
              <a:t> </a:t>
            </a:r>
            <a:r>
              <a:rPr lang="cs-CZ" b="1" dirty="0"/>
              <a:t>těchto</a:t>
            </a:r>
            <a:r>
              <a:rPr lang="cs-CZ" dirty="0"/>
              <a:t> </a:t>
            </a:r>
            <a:r>
              <a:rPr lang="cs-CZ" b="1" dirty="0"/>
              <a:t>10 klientů </a:t>
            </a:r>
            <a:r>
              <a:rPr lang="cs-CZ" dirty="0"/>
              <a:t>vyhovovalo řešení technické specifikaci na </a:t>
            </a:r>
            <a:r>
              <a:rPr lang="cs-CZ" b="1" dirty="0" smtClean="0"/>
              <a:t>100 % </a:t>
            </a:r>
            <a:r>
              <a:rPr lang="cs-CZ" dirty="0"/>
              <a:t>a bylo implementováno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b="1" dirty="0"/>
              <a:t>3 měsíců </a:t>
            </a:r>
            <a:r>
              <a:rPr lang="cs-CZ" dirty="0"/>
              <a:t>od podpisu smlouvy.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dirty="0"/>
              <a:t>Náš poddodavatel realizoval 10 projektů na úpravy hrází, které byly hodnocené jako velmi kvalitní. Minimální úroveň hodnocení těchto projektů přitom byla 8 z 10, což odpovídá cíli zadavatele, kterým je poskytnutí „kvalitního díla.“</a:t>
            </a:r>
          </a:p>
          <a:p>
            <a:r>
              <a:rPr lang="cs-CZ" dirty="0" smtClean="0"/>
              <a:t>Odůvodnění</a:t>
            </a:r>
          </a:p>
          <a:p>
            <a:pPr lvl="1"/>
            <a:r>
              <a:rPr lang="cs-CZ" dirty="0"/>
              <a:t>Kvalita plnění našeho poddodavatele, kterého využijeme k realizaci této VZ, byla hodnocena u posledních 2 projektů průměrně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8,5 </a:t>
            </a:r>
            <a:r>
              <a:rPr lang="cs-CZ" dirty="0"/>
              <a:t>body </a:t>
            </a:r>
            <a:r>
              <a:rPr lang="cs-CZ" dirty="0" smtClean="0"/>
              <a:t>z </a:t>
            </a:r>
            <a:r>
              <a:rPr lang="cs-CZ" dirty="0"/>
              <a:t>10. Během těchto projektů bylo v posledních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12 </a:t>
            </a:r>
            <a:r>
              <a:rPr lang="cs-CZ" dirty="0"/>
              <a:t>měsících realizováno celkem 24 úprav hrází pro zadavatele (Správu povodí).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7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Závazek</a:t>
            </a:r>
          </a:p>
          <a:p>
            <a:pPr lvl="1"/>
            <a:r>
              <a:rPr lang="cs-CZ" dirty="0"/>
              <a:t>Náš poddodavatel realizoval </a:t>
            </a:r>
            <a:r>
              <a:rPr lang="cs-CZ" b="1" dirty="0"/>
              <a:t>10 projektů </a:t>
            </a:r>
            <a:r>
              <a:rPr lang="cs-CZ" dirty="0"/>
              <a:t>na úpravy hrází, které byly hodnocené jako velmi kvalitní. Minimální úroveň hodnocení těchto projektů přitom byla </a:t>
            </a:r>
            <a:r>
              <a:rPr lang="cs-CZ" b="1" dirty="0"/>
              <a:t>8 z 10</a:t>
            </a:r>
            <a:r>
              <a:rPr lang="cs-CZ" dirty="0"/>
              <a:t>, což odpovídá cíli zadavatele, kterým je poskytnutí „kvalitního díla.“</a:t>
            </a:r>
          </a:p>
          <a:p>
            <a:r>
              <a:rPr lang="cs-CZ" dirty="0" smtClean="0"/>
              <a:t>Odůvodnění</a:t>
            </a:r>
          </a:p>
          <a:p>
            <a:pPr lvl="1"/>
            <a:r>
              <a:rPr lang="cs-CZ" dirty="0"/>
              <a:t>Kvalita plnění našeho poddodavatele, kterého využijeme k realizaci této VZ, byla hodnocena u posledních </a:t>
            </a:r>
            <a:r>
              <a:rPr lang="cs-CZ" b="1" dirty="0"/>
              <a:t>2 projektů </a:t>
            </a:r>
            <a:r>
              <a:rPr lang="cs-CZ" dirty="0"/>
              <a:t>průměrně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8,5 </a:t>
            </a:r>
            <a:r>
              <a:rPr lang="cs-CZ" b="1" dirty="0"/>
              <a:t>body z 10</a:t>
            </a:r>
            <a:r>
              <a:rPr lang="cs-CZ" dirty="0"/>
              <a:t>. Během těchto projektů bylo v posledních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12 </a:t>
            </a:r>
            <a:r>
              <a:rPr lang="cs-CZ" b="1" dirty="0"/>
              <a:t>měsících </a:t>
            </a:r>
            <a:r>
              <a:rPr lang="cs-CZ" dirty="0"/>
              <a:t>realizováno celkem </a:t>
            </a:r>
            <a:r>
              <a:rPr lang="cs-CZ" b="1" dirty="0"/>
              <a:t>24 úprav hrází</a:t>
            </a:r>
            <a:r>
              <a:rPr lang="cs-CZ" dirty="0"/>
              <a:t> pro zadavatele (Správu povodí).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informace – příklad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Hodnoticí kritéria</a:t>
            </a:r>
            <a:endParaRPr lang="cs-CZ" dirty="0"/>
          </a:p>
        </p:txBody>
      </p:sp>
      <p:graphicFrame>
        <p:nvGraphicFramePr>
          <p:cNvPr id="7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73011"/>
              </p:ext>
            </p:extLst>
          </p:nvPr>
        </p:nvGraphicFramePr>
        <p:xfrm>
          <a:off x="1475656" y="1221601"/>
          <a:ext cx="6156684" cy="279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71573"/>
              </p:ext>
            </p:extLst>
          </p:nvPr>
        </p:nvGraphicFramePr>
        <p:xfrm>
          <a:off x="1416166" y="4083918"/>
          <a:ext cx="61566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2203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10-8-6-1 (Odborná úroveň, pokročilé řešení)</a:t>
            </a:r>
          </a:p>
          <a:p>
            <a:r>
              <a:rPr lang="cs-CZ" dirty="0" smtClean="0"/>
              <a:t>10-8-6-4-2 (Rizika, Vlastnosti projektového manažera)</a:t>
            </a:r>
          </a:p>
          <a:p>
            <a:endParaRPr lang="cs-CZ" dirty="0" smtClean="0"/>
          </a:p>
          <a:p>
            <a:r>
              <a:rPr lang="cs-CZ" dirty="0" smtClean="0"/>
              <a:t>Možnost přepočítávání bodů na peníze – odečítání/přičítání k nabídkové ceně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79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Svět: </a:t>
            </a:r>
          </a:p>
          <a:p>
            <a:pPr lvl="1"/>
            <a:r>
              <a:rPr lang="cs-CZ" dirty="0" smtClean="0"/>
              <a:t>Dean </a:t>
            </a:r>
            <a:r>
              <a:rPr lang="cs-CZ" dirty="0" err="1" smtClean="0"/>
              <a:t>Kashiwagi</a:t>
            </a:r>
            <a:endParaRPr lang="cs-CZ" dirty="0" smtClean="0"/>
          </a:p>
          <a:p>
            <a:pPr lvl="1"/>
            <a:r>
              <a:rPr lang="cs-CZ" dirty="0" smtClean="0"/>
              <a:t>Best </a:t>
            </a:r>
            <a:r>
              <a:rPr lang="cs-CZ" dirty="0" err="1" smtClean="0"/>
              <a:t>Value</a:t>
            </a:r>
            <a:r>
              <a:rPr lang="cs-CZ" dirty="0" smtClean="0"/>
              <a:t> Group, 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smtClean="0"/>
              <a:t>ČR: </a:t>
            </a:r>
          </a:p>
          <a:p>
            <a:pPr lvl="1"/>
            <a:r>
              <a:rPr lang="cs-CZ" dirty="0" smtClean="0"/>
              <a:t>SŽDC – pilotní projekty (spolupráce ARI)</a:t>
            </a:r>
          </a:p>
          <a:p>
            <a:pPr lvl="1"/>
            <a:r>
              <a:rPr lang="cs-CZ" dirty="0" smtClean="0"/>
              <a:t>Masarykova univerzita</a:t>
            </a:r>
          </a:p>
          <a:p>
            <a:pPr lvl="1"/>
            <a:r>
              <a:rPr lang="cs-CZ" dirty="0" smtClean="0"/>
              <a:t>Město Brno</a:t>
            </a:r>
          </a:p>
          <a:p>
            <a:pPr lvl="1"/>
            <a:r>
              <a:rPr lang="cs-CZ" dirty="0" smtClean="0"/>
              <a:t>Ministerstvo zemědělství (příprava, PTK)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inspirace – 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873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Komunikace s dodavateli – transparentně a efektivně</a:t>
            </a:r>
          </a:p>
          <a:p>
            <a:r>
              <a:rPr lang="cs-CZ" dirty="0" smtClean="0"/>
              <a:t>Hodnocení na cenu – jednoduché či riskantní?</a:t>
            </a:r>
          </a:p>
          <a:p>
            <a:r>
              <a:rPr lang="cs-CZ" dirty="0" smtClean="0"/>
              <a:t>Kvalitativní hodnocení – motivace dodatele? </a:t>
            </a:r>
          </a:p>
          <a:p>
            <a:r>
              <a:rPr lang="cs-CZ" dirty="0" smtClean="0"/>
              <a:t>Best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/>
              <a:t> </a:t>
            </a:r>
            <a:r>
              <a:rPr lang="cs-CZ" dirty="0" smtClean="0"/>
              <a:t>– utopie či hudba budoucnosti?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Resumé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84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275606"/>
            <a:ext cx="8229604" cy="518487"/>
          </a:xfrm>
        </p:spPr>
        <p:txBody>
          <a:bodyPr/>
          <a:lstStyle/>
          <a:p>
            <a:r>
              <a:rPr lang="cs-CZ" dirty="0" smtClean="0"/>
              <a:t>Děkuji Vám za pozorné naslouchání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198" y="3003798"/>
            <a:ext cx="8229602" cy="792088"/>
          </a:xfrm>
        </p:spPr>
        <p:txBody>
          <a:bodyPr/>
          <a:lstStyle/>
          <a:p>
            <a:r>
              <a:rPr lang="cs-CZ" dirty="0" smtClean="0"/>
              <a:t> jiri.simon.kpy@gmail.com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3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275606"/>
            <a:ext cx="8229604" cy="518487"/>
          </a:xfrm>
        </p:spPr>
        <p:txBody>
          <a:bodyPr/>
          <a:lstStyle/>
          <a:p>
            <a:r>
              <a:rPr lang="cs-CZ" dirty="0" smtClean="0"/>
              <a:t>Klasická příprava zadávacího řízení v roce 2019 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198" y="3003798"/>
            <a:ext cx="8229602" cy="792088"/>
          </a:xfrm>
        </p:spPr>
        <p:txBody>
          <a:bodyPr/>
          <a:lstStyle/>
          <a:p>
            <a:r>
              <a:rPr lang="cs-CZ" dirty="0" smtClean="0"/>
              <a:t> … cesta nejmenšího 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„Recykluji“ zadávací podmínky předchozí zakázky, popřípadě celou zadávací dokumentaci vč. </a:t>
            </a:r>
            <a:r>
              <a:rPr lang="cs-CZ" dirty="0" smtClean="0"/>
              <a:t>smlouvy</a:t>
            </a:r>
          </a:p>
          <a:p>
            <a:r>
              <a:rPr lang="cs-CZ" dirty="0" smtClean="0"/>
              <a:t>Dosud vše fungovalo…, nikdo si nestěžoval…, nějak to dopadlo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„Recyklace zadávacích podmínek“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5978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Stáhnu zadávací podmínky důvěryhodného zadavatele </a:t>
            </a:r>
            <a:br>
              <a:rPr lang="cs-CZ" dirty="0"/>
            </a:br>
            <a:r>
              <a:rPr lang="cs-CZ" dirty="0"/>
              <a:t>a drobně poupravím…</a:t>
            </a:r>
          </a:p>
          <a:p>
            <a:r>
              <a:rPr lang="cs-CZ" dirty="0" smtClean="0"/>
              <a:t>Kombinací více dobrých řešení …</a:t>
            </a:r>
            <a:br>
              <a:rPr lang="cs-CZ" dirty="0" smtClean="0"/>
            </a:br>
            <a:r>
              <a:rPr lang="cs-CZ" dirty="0" smtClean="0"/>
              <a:t> 				      </a:t>
            </a:r>
            <a:r>
              <a:rPr lang="cs-CZ" dirty="0"/>
              <a:t>	</a:t>
            </a:r>
            <a:r>
              <a:rPr lang="cs-CZ" dirty="0" smtClean="0"/>
              <a:t>							  …vznikne jistě ještě lepší…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„Inspirace jinými…“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7408" b="2263"/>
          <a:stretch/>
        </p:blipFill>
        <p:spPr>
          <a:xfrm>
            <a:off x="1331640" y="2715766"/>
            <a:ext cx="3024336" cy="21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Externí experti vše připraví…, my tomu přece nerozumíme…, oni tomu rozumí a dostanou zaplaceno…, nemáme kapacitu…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Nechám si vše zpracovat „na klíč“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r="32528"/>
          <a:stretch/>
        </p:blipFill>
        <p:spPr>
          <a:xfrm rot="5400000" flipV="1">
            <a:off x="3622827" y="2008757"/>
            <a:ext cx="1224134" cy="24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2296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Vše vypadá tak jako vždy,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zadávací </a:t>
            </a:r>
            <a:r>
              <a:rPr lang="cs-CZ" sz="2400" dirty="0"/>
              <a:t>dokumentace schválena,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zahájeno </a:t>
            </a:r>
            <a:r>
              <a:rPr lang="cs-CZ" sz="2400" dirty="0"/>
              <a:t>zadávací řízení …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787774"/>
            <a:ext cx="7992888" cy="1707654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sz="2000" dirty="0"/>
              <a:t>… a doufáme, že podepíšeme smlouvu.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			…pak </a:t>
            </a:r>
            <a:r>
              <a:rPr lang="cs-CZ" sz="2000" dirty="0"/>
              <a:t>už </a:t>
            </a:r>
            <a:r>
              <a:rPr lang="cs-CZ" sz="2000" dirty="0" smtClean="0"/>
              <a:t>se to nějak zařídí…</a:t>
            </a:r>
          </a:p>
          <a:p>
            <a:endParaRPr lang="cs-CZ" sz="2000" dirty="0"/>
          </a:p>
          <a:p>
            <a:r>
              <a:rPr lang="cs-CZ" sz="2000" dirty="0" smtClean="0"/>
              <a:t>… lépe to přeci v zakázkách nejde…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66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97079"/>
            <a:ext cx="8147248" cy="518487"/>
          </a:xfrm>
        </p:spPr>
        <p:txBody>
          <a:bodyPr/>
          <a:lstStyle/>
          <a:p>
            <a:r>
              <a:rPr lang="cs-CZ" dirty="0" smtClean="0"/>
              <a:t>Nemáme čas přemýšlet o tom, co skutečně potřebujeme …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… jsme příliš zaneprázdnění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49730"/>
            <a:ext cx="5328592" cy="34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 und BILD">
  <a:themeElements>
    <a:clrScheme name="BBG Farbpalet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8889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9B2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E_Presentation Slides.potx" id="{C03A8DBC-BCD1-405B-99EE-B205823FAE9E}" vid="{79F1FD1C-6655-4364-889C-4F3223125FD8}"/>
    </a:ext>
  </a:extLst>
</a:theme>
</file>

<file path=ppt/theme/theme2.xml><?xml version="1.0" encoding="utf-8"?>
<a:theme xmlns:a="http://schemas.openxmlformats.org/drawingml/2006/main" name="1_TEXT Standard">
  <a:themeElements>
    <a:clrScheme name="BBG Farbpalet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8889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9B2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E_Presentation Slides.potx" id="{C03A8DBC-BCD1-405B-99EE-B205823FAE9E}" vid="{36330205-592A-481A-B4B3-863E516956B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VORLAGE_PPE_Presentation Slides</Template>
  <TotalTime>1616</TotalTime>
  <Words>1044</Words>
  <Application>Microsoft Office PowerPoint</Application>
  <PresentationFormat>Předvádění na obrazovce (16:9)</PresentationFormat>
  <Paragraphs>172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Verdana</vt:lpstr>
      <vt:lpstr>Wingdings</vt:lpstr>
      <vt:lpstr>TEXT und BILD</vt:lpstr>
      <vt:lpstr>1_TEXT Standard</vt:lpstr>
      <vt:lpstr>Prezentace aplikace PowerPoint</vt:lpstr>
      <vt:lpstr>Mgr. Jiří Šimon</vt:lpstr>
      <vt:lpstr>Obsah mého příspěvku</vt:lpstr>
      <vt:lpstr>Klasická příprava zadávacího řízení v roce 2019 …</vt:lpstr>
      <vt:lpstr>„Recyklace zadávacích podmínek“</vt:lpstr>
      <vt:lpstr>„Inspirace jinými…“</vt:lpstr>
      <vt:lpstr>Nechám si vše zpracovat „na klíč“  </vt:lpstr>
      <vt:lpstr>Vše vypadá tak jako vždy,  zadávací dokumentace schválena,  zahájeno zadávací řízení …</vt:lpstr>
      <vt:lpstr>Nemáme čas přemýšlet o tom, co skutečně potřebujeme …    … jsme příliš zaneprázdnění</vt:lpstr>
      <vt:lpstr>Natož přemýšlet o inovacích…</vt:lpstr>
      <vt:lpstr>Soustředíme se výhradně na pořizovací cenu …</vt:lpstr>
      <vt:lpstr>V hodnocení „jen na cenu“ jsme nejlepší v EU    </vt:lpstr>
      <vt:lpstr>Aby však byla i kvalita…</vt:lpstr>
      <vt:lpstr>Podobné starosti však řeší / řešili i v ostatních zemích</vt:lpstr>
      <vt:lpstr>„Nové DNA veřejného zadávání“ (CCS UK)</vt:lpstr>
      <vt:lpstr>„Nové DNA veřejného zadávání“ (CCS UK)</vt:lpstr>
      <vt:lpstr>„Nové DNA veřejného zadávání“ (CCS UK)</vt:lpstr>
      <vt:lpstr>„Nové DNA veřejného zadávání“ (CCS UK)</vt:lpstr>
      <vt:lpstr>Jaké jsou možnosti, čím začít? </vt:lpstr>
      <vt:lpstr>Strategická příprava</vt:lpstr>
      <vt:lpstr>Potřeba vs. Předmět veřejné zakázky</vt:lpstr>
      <vt:lpstr>Předběžné tržní konzultace</vt:lpstr>
      <vt:lpstr>Odpovědné veřejné zadávání</vt:lpstr>
      <vt:lpstr>Hodnocení MEAT</vt:lpstr>
      <vt:lpstr>Best value approach</vt:lpstr>
      <vt:lpstr>Best value approach - proces</vt:lpstr>
      <vt:lpstr>Best value – dominantní informace</vt:lpstr>
      <vt:lpstr>Dominantní informace – příklad č. 1</vt:lpstr>
      <vt:lpstr>Dominantní informace – příklad č. 1</vt:lpstr>
      <vt:lpstr>Dominantní informace – příklad č. 2</vt:lpstr>
      <vt:lpstr>Dominantní informace – příklad č. 2</vt:lpstr>
      <vt:lpstr>Dominantní informace – příklad č. 3</vt:lpstr>
      <vt:lpstr>Dominantní informace – příklad č. 3</vt:lpstr>
      <vt:lpstr>Hodnoticí kritéria</vt:lpstr>
      <vt:lpstr>Způsob hodnocení</vt:lpstr>
      <vt:lpstr>Možnosti inspirace – Best Value Approach</vt:lpstr>
      <vt:lpstr>Resumé</vt:lpstr>
      <vt:lpstr>Děkuji Vám za pozorné naslouchání</vt:lpstr>
    </vt:vector>
  </TitlesOfParts>
  <Company>Bundesbeschaffung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 Alexandra</dc:creator>
  <cp:lastModifiedBy>Šimon Jiří</cp:lastModifiedBy>
  <cp:revision>59</cp:revision>
  <dcterms:created xsi:type="dcterms:W3CDTF">2018-09-10T07:58:55Z</dcterms:created>
  <dcterms:modified xsi:type="dcterms:W3CDTF">2019-03-18T21:58:14Z</dcterms:modified>
</cp:coreProperties>
</file>